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303" r:id="rId2"/>
    <p:sldId id="256" r:id="rId3"/>
    <p:sldId id="311" r:id="rId4"/>
    <p:sldId id="312" r:id="rId5"/>
    <p:sldId id="313" r:id="rId6"/>
    <p:sldId id="314" r:id="rId7"/>
    <p:sldId id="315" r:id="rId8"/>
    <p:sldId id="316" r:id="rId9"/>
    <p:sldId id="317" r:id="rId10"/>
    <p:sldId id="318" r:id="rId11"/>
    <p:sldId id="319" r:id="rId12"/>
    <p:sldId id="320" r:id="rId13"/>
    <p:sldId id="325" r:id="rId14"/>
    <p:sldId id="326" r:id="rId15"/>
    <p:sldId id="327" r:id="rId16"/>
    <p:sldId id="321" r:id="rId17"/>
    <p:sldId id="322" r:id="rId18"/>
    <p:sldId id="323" r:id="rId19"/>
    <p:sldId id="324" r:id="rId20"/>
    <p:sldId id="328" r:id="rId21"/>
    <p:sldId id="329" r:id="rId22"/>
    <p:sldId id="330" r:id="rId23"/>
    <p:sldId id="331" r:id="rId24"/>
    <p:sldId id="332" r:id="rId25"/>
    <p:sldId id="333" r:id="rId26"/>
    <p:sldId id="334" r:id="rId27"/>
    <p:sldId id="335" r:id="rId28"/>
    <p:sldId id="336" r:id="rId29"/>
    <p:sldId id="338" r:id="rId30"/>
    <p:sldId id="339" r:id="rId31"/>
    <p:sldId id="340" r:id="rId32"/>
    <p:sldId id="341" r:id="rId33"/>
    <p:sldId id="343" r:id="rId34"/>
    <p:sldId id="344" r:id="rId35"/>
    <p:sldId id="345" r:id="rId36"/>
    <p:sldId id="346" r:id="rId37"/>
    <p:sldId id="347" r:id="rId38"/>
    <p:sldId id="348" r:id="rId39"/>
    <p:sldId id="349" r:id="rId40"/>
    <p:sldId id="350" r:id="rId41"/>
    <p:sldId id="351" r:id="rId42"/>
    <p:sldId id="352" r:id="rId43"/>
    <p:sldId id="354" r:id="rId44"/>
    <p:sldId id="355" r:id="rId45"/>
    <p:sldId id="356" r:id="rId46"/>
    <p:sldId id="357" r:id="rId47"/>
    <p:sldId id="310" r:id="rId4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53" autoAdjust="0"/>
    <p:restoredTop sz="94752" autoAdjust="0"/>
  </p:normalViewPr>
  <p:slideViewPr>
    <p:cSldViewPr>
      <p:cViewPr>
        <p:scale>
          <a:sx n="70" d="100"/>
          <a:sy n="70" d="100"/>
        </p:scale>
        <p:origin x="259" y="38"/>
      </p:cViewPr>
      <p:guideLst>
        <p:guide orient="horz" pos="2160"/>
        <p:guide pos="2880"/>
      </p:guideLst>
    </p:cSldViewPr>
  </p:slideViewPr>
  <p:outlineViewPr>
    <p:cViewPr>
      <p:scale>
        <a:sx n="33" d="100"/>
        <a:sy n="33" d="100"/>
      </p:scale>
      <p:origin x="0" y="-293"/>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4F7F5C-2733-4337-95B5-70FC88E081A5}" type="datetimeFigureOut">
              <a:rPr lang="es-MX" smtClean="0"/>
              <a:t>04/08/2020</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DF26B3-7D58-42DB-8FB8-AB16E0FECCB7}" type="slidenum">
              <a:rPr lang="es-MX" smtClean="0"/>
              <a:t>‹Nº›</a:t>
            </a:fld>
            <a:endParaRPr lang="es-MX"/>
          </a:p>
        </p:txBody>
      </p:sp>
    </p:spTree>
    <p:extLst>
      <p:ext uri="{BB962C8B-B14F-4D97-AF65-F5344CB8AC3E}">
        <p14:creationId xmlns:p14="http://schemas.microsoft.com/office/powerpoint/2010/main" val="2582025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A531CB8E-CC9E-4313-BD61-5AE99CF134F2}" type="datetimeFigureOut">
              <a:rPr lang="es-MX" smtClean="0"/>
              <a:pPr/>
              <a:t>04/08/2020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8150565-4E79-4335-ABCE-AF93D544CF85}"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A531CB8E-CC9E-4313-BD61-5AE99CF134F2}" type="datetimeFigureOut">
              <a:rPr lang="es-MX" smtClean="0"/>
              <a:pPr/>
              <a:t>04/08/2020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8150565-4E79-4335-ABCE-AF93D544CF85}"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A531CB8E-CC9E-4313-BD61-5AE99CF134F2}" type="datetimeFigureOut">
              <a:rPr lang="es-MX" smtClean="0"/>
              <a:pPr/>
              <a:t>04/08/2020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8150565-4E79-4335-ABCE-AF93D544CF85}"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A531CB8E-CC9E-4313-BD61-5AE99CF134F2}" type="datetimeFigureOut">
              <a:rPr lang="es-MX" smtClean="0"/>
              <a:pPr/>
              <a:t>04/08/2020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8150565-4E79-4335-ABCE-AF93D544CF85}"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531CB8E-CC9E-4313-BD61-5AE99CF134F2}" type="datetimeFigureOut">
              <a:rPr lang="es-MX" smtClean="0"/>
              <a:pPr/>
              <a:t>04/08/2020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8150565-4E79-4335-ABCE-AF93D544CF85}"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A531CB8E-CC9E-4313-BD61-5AE99CF134F2}" type="datetimeFigureOut">
              <a:rPr lang="es-MX" smtClean="0"/>
              <a:pPr/>
              <a:t>04/08/2020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8150565-4E79-4335-ABCE-AF93D544CF85}"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A531CB8E-CC9E-4313-BD61-5AE99CF134F2}" type="datetimeFigureOut">
              <a:rPr lang="es-MX" smtClean="0"/>
              <a:pPr/>
              <a:t>04/08/2020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08150565-4E79-4335-ABCE-AF93D544CF85}"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A531CB8E-CC9E-4313-BD61-5AE99CF134F2}" type="datetimeFigureOut">
              <a:rPr lang="es-MX" smtClean="0"/>
              <a:pPr/>
              <a:t>04/08/2020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08150565-4E79-4335-ABCE-AF93D544CF85}"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531CB8E-CC9E-4313-BD61-5AE99CF134F2}" type="datetimeFigureOut">
              <a:rPr lang="es-MX" smtClean="0"/>
              <a:pPr/>
              <a:t>04/08/2020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08150565-4E79-4335-ABCE-AF93D544CF85}"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531CB8E-CC9E-4313-BD61-5AE99CF134F2}" type="datetimeFigureOut">
              <a:rPr lang="es-MX" smtClean="0"/>
              <a:pPr/>
              <a:t>04/08/2020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8150565-4E79-4335-ABCE-AF93D544CF85}"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531CB8E-CC9E-4313-BD61-5AE99CF134F2}" type="datetimeFigureOut">
              <a:rPr lang="es-MX" smtClean="0"/>
              <a:pPr/>
              <a:t>04/08/2020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8150565-4E79-4335-ABCE-AF93D544CF85}"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31CB8E-CC9E-4313-BD61-5AE99CF134F2}" type="datetimeFigureOut">
              <a:rPr lang="es-MX" smtClean="0"/>
              <a:pPr/>
              <a:t>04/08/2020</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150565-4E79-4335-ABCE-AF93D544CF85}"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8130" name="Picture 2" descr="D:\Google Drive\Varios Otra Lap\logo_umich_n2.png"/>
          <p:cNvPicPr>
            <a:picLocks noChangeAspect="1" noChangeArrowheads="1"/>
          </p:cNvPicPr>
          <p:nvPr/>
        </p:nvPicPr>
        <p:blipFill>
          <a:blip r:embed="rId3" cstate="print"/>
          <a:srcRect/>
          <a:stretch>
            <a:fillRect/>
          </a:stretch>
        </p:blipFill>
        <p:spPr bwMode="auto">
          <a:xfrm>
            <a:off x="3203848" y="1628800"/>
            <a:ext cx="2808312" cy="3064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b="1" dirty="0" smtClean="0"/>
              <a:t>Estatuto </a:t>
            </a:r>
            <a:r>
              <a:rPr lang="es-ES" b="1" dirty="0"/>
              <a:t>Universitario</a:t>
            </a:r>
            <a:endParaRPr lang="es-ES" dirty="0"/>
          </a:p>
        </p:txBody>
      </p:sp>
      <p:sp>
        <p:nvSpPr>
          <p:cNvPr id="3" name="Marcador de contenido 2"/>
          <p:cNvSpPr>
            <a:spLocks noGrp="1"/>
          </p:cNvSpPr>
          <p:nvPr>
            <p:ph idx="1"/>
          </p:nvPr>
        </p:nvSpPr>
        <p:spPr/>
        <p:txBody>
          <a:bodyPr>
            <a:normAutofit fontScale="85000" lnSpcReduction="10000"/>
          </a:bodyPr>
          <a:lstStyle/>
          <a:p>
            <a:pPr marL="0" indent="0" algn="just">
              <a:buNone/>
            </a:pPr>
            <a:r>
              <a:rPr lang="es-ES" dirty="0" smtClean="0"/>
              <a:t>	IV</a:t>
            </a:r>
            <a:r>
              <a:rPr lang="es-ES" dirty="0"/>
              <a:t>. La realización de actos que afecten el honor y la </a:t>
            </a:r>
            <a:r>
              <a:rPr lang="es-ES" dirty="0" smtClean="0"/>
              <a:t>	moralidad </a:t>
            </a:r>
            <a:r>
              <a:rPr lang="es-ES" dirty="0"/>
              <a:t>de los alumnos; </a:t>
            </a:r>
            <a:endParaRPr lang="es-ES" dirty="0" smtClean="0"/>
          </a:p>
          <a:p>
            <a:pPr marL="0" indent="0" algn="just">
              <a:buNone/>
            </a:pPr>
            <a:r>
              <a:rPr lang="es-ES" dirty="0" smtClean="0"/>
              <a:t>	V</a:t>
            </a:r>
            <a:r>
              <a:rPr lang="es-ES" dirty="0"/>
              <a:t>. El </a:t>
            </a:r>
            <a:r>
              <a:rPr lang="es-ES" dirty="0" smtClean="0"/>
              <a:t>uso de </a:t>
            </a:r>
            <a:r>
              <a:rPr lang="es-ES" dirty="0"/>
              <a:t>la violencia entre los miembros de la </a:t>
            </a:r>
            <a:r>
              <a:rPr lang="es-ES" dirty="0" smtClean="0"/>
              <a:t>	Universidad;</a:t>
            </a:r>
          </a:p>
          <a:p>
            <a:pPr marL="0" indent="0" algn="just">
              <a:buNone/>
            </a:pPr>
            <a:r>
              <a:rPr lang="es-ES" dirty="0" smtClean="0"/>
              <a:t>	VI</a:t>
            </a:r>
            <a:r>
              <a:rPr lang="es-ES" dirty="0"/>
              <a:t>. La falsificación de certificados, boletas de </a:t>
            </a:r>
            <a:r>
              <a:rPr lang="es-ES" dirty="0" smtClean="0"/>
              <a:t>	exámenes </a:t>
            </a:r>
            <a:r>
              <a:rPr lang="es-ES" dirty="0"/>
              <a:t>y documentos análogos, o el uso de los </a:t>
            </a:r>
            <a:r>
              <a:rPr lang="es-ES" dirty="0" smtClean="0"/>
              <a:t>	propios </a:t>
            </a:r>
            <a:r>
              <a:rPr lang="es-ES" dirty="0"/>
              <a:t>documentos para fines ilícitos; </a:t>
            </a:r>
            <a:endParaRPr lang="es-ES" dirty="0" smtClean="0"/>
          </a:p>
          <a:p>
            <a:pPr marL="0" indent="0" algn="just">
              <a:buNone/>
            </a:pPr>
            <a:r>
              <a:rPr lang="es-ES" dirty="0" smtClean="0"/>
              <a:t>	VII</a:t>
            </a:r>
            <a:r>
              <a:rPr lang="es-ES" dirty="0"/>
              <a:t>. Utilizar el patrimonio de la Institución para </a:t>
            </a:r>
            <a:r>
              <a:rPr lang="es-ES" dirty="0" smtClean="0"/>
              <a:t>	fines </a:t>
            </a:r>
            <a:r>
              <a:rPr lang="es-ES" dirty="0"/>
              <a:t>distintos de aquellos a que esté destinado</a:t>
            </a:r>
            <a:r>
              <a:rPr lang="es-ES" dirty="0" smtClean="0"/>
              <a:t>;</a:t>
            </a:r>
          </a:p>
          <a:p>
            <a:pPr marL="0" indent="0" algn="just">
              <a:buNone/>
            </a:pPr>
            <a:r>
              <a:rPr lang="es-ES" dirty="0" smtClean="0"/>
              <a:t>	VIII</a:t>
            </a:r>
            <a:r>
              <a:rPr lang="es-ES" dirty="0"/>
              <a:t>. La destrucción y el deterioro intencional de los </a:t>
            </a:r>
            <a:r>
              <a:rPr lang="es-ES" dirty="0" smtClean="0"/>
              <a:t>	bienes </a:t>
            </a:r>
            <a:r>
              <a:rPr lang="es-ES" dirty="0"/>
              <a:t>que pertenezcan a la </a:t>
            </a:r>
            <a:r>
              <a:rPr lang="es-ES" dirty="0" smtClean="0"/>
              <a:t>Universidad.</a:t>
            </a:r>
            <a:endParaRPr lang="es-ES" dirty="0"/>
          </a:p>
        </p:txBody>
      </p:sp>
    </p:spTree>
    <p:extLst>
      <p:ext uri="{BB962C8B-B14F-4D97-AF65-F5344CB8AC3E}">
        <p14:creationId xmlns:p14="http://schemas.microsoft.com/office/powerpoint/2010/main" val="4291322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b="1" dirty="0" smtClean="0"/>
              <a:t>Estatuto </a:t>
            </a:r>
            <a:r>
              <a:rPr lang="es-ES" b="1" dirty="0"/>
              <a:t>Universitario</a:t>
            </a:r>
            <a:endParaRPr lang="es-ES" dirty="0"/>
          </a:p>
        </p:txBody>
      </p:sp>
      <p:sp>
        <p:nvSpPr>
          <p:cNvPr id="3" name="Marcador de contenido 2"/>
          <p:cNvSpPr>
            <a:spLocks noGrp="1"/>
          </p:cNvSpPr>
          <p:nvPr>
            <p:ph idx="1"/>
          </p:nvPr>
        </p:nvSpPr>
        <p:spPr/>
        <p:txBody>
          <a:bodyPr>
            <a:normAutofit fontScale="85000" lnSpcReduction="20000"/>
          </a:bodyPr>
          <a:lstStyle/>
          <a:p>
            <a:pPr marL="0" indent="0" algn="just">
              <a:buNone/>
            </a:pPr>
            <a:r>
              <a:rPr lang="es-ES" dirty="0" smtClean="0"/>
              <a:t>	IX</a:t>
            </a:r>
            <a:r>
              <a:rPr lang="es-ES" dirty="0"/>
              <a:t>. Prestar o recibir ayuda fraudulenta en los </a:t>
            </a:r>
            <a:r>
              <a:rPr lang="es-ES" dirty="0" smtClean="0"/>
              <a:t>	exámenes</a:t>
            </a:r>
            <a:r>
              <a:rPr lang="es-ES" dirty="0"/>
              <a:t>, que tenga como consecuencia la </a:t>
            </a:r>
            <a:r>
              <a:rPr lang="es-ES" dirty="0" smtClean="0"/>
              <a:t>	indebida </a:t>
            </a:r>
            <a:r>
              <a:rPr lang="es-ES" dirty="0"/>
              <a:t>aprobación del sustentante; </a:t>
            </a:r>
            <a:endParaRPr lang="es-ES" dirty="0" smtClean="0"/>
          </a:p>
          <a:p>
            <a:pPr marL="0" indent="0" algn="just">
              <a:buNone/>
            </a:pPr>
            <a:r>
              <a:rPr lang="es-ES" dirty="0"/>
              <a:t>	</a:t>
            </a:r>
            <a:r>
              <a:rPr lang="es-ES" dirty="0" smtClean="0"/>
              <a:t>X</a:t>
            </a:r>
            <a:r>
              <a:rPr lang="es-ES" dirty="0"/>
              <a:t>. Aprobar o reprobar a los alumnos por motivos </a:t>
            </a:r>
            <a:r>
              <a:rPr lang="es-ES" dirty="0" smtClean="0"/>
              <a:t>	personales </a:t>
            </a:r>
            <a:r>
              <a:rPr lang="es-ES" dirty="0"/>
              <a:t>o ideológicos; </a:t>
            </a:r>
            <a:endParaRPr lang="es-ES" dirty="0" smtClean="0"/>
          </a:p>
          <a:p>
            <a:pPr marL="0" indent="0" algn="just">
              <a:buNone/>
            </a:pPr>
            <a:r>
              <a:rPr lang="es-ES" dirty="0"/>
              <a:t>	</a:t>
            </a:r>
            <a:r>
              <a:rPr lang="es-ES" dirty="0" smtClean="0"/>
              <a:t>XI</a:t>
            </a:r>
            <a:r>
              <a:rPr lang="es-ES" dirty="0"/>
              <a:t>. La realización de actos encaminados a lograr la </a:t>
            </a:r>
            <a:r>
              <a:rPr lang="es-ES" dirty="0" smtClean="0"/>
              <a:t>	separación </a:t>
            </a:r>
            <a:r>
              <a:rPr lang="es-ES" dirty="0"/>
              <a:t>de cualquier autoridad universitaria o </a:t>
            </a:r>
            <a:r>
              <a:rPr lang="es-ES" dirty="0" smtClean="0"/>
              <a:t>	de </a:t>
            </a:r>
            <a:r>
              <a:rPr lang="es-ES" dirty="0"/>
              <a:t>los miembros del cuerpo docente, que no se </a:t>
            </a:r>
            <a:r>
              <a:rPr lang="es-ES" dirty="0" smtClean="0"/>
              <a:t>	sujeten </a:t>
            </a:r>
            <a:r>
              <a:rPr lang="es-ES" dirty="0"/>
              <a:t>a lo establecido en la Ley Orgánica, el </a:t>
            </a:r>
            <a:r>
              <a:rPr lang="es-ES" dirty="0" smtClean="0"/>
              <a:t>	Estatuto </a:t>
            </a:r>
            <a:r>
              <a:rPr lang="es-ES" dirty="0"/>
              <a:t>y los Reglamentos; y </a:t>
            </a:r>
            <a:endParaRPr lang="es-ES" dirty="0" smtClean="0"/>
          </a:p>
          <a:p>
            <a:pPr marL="0" indent="0" algn="just">
              <a:buNone/>
            </a:pPr>
            <a:r>
              <a:rPr lang="es-ES" dirty="0"/>
              <a:t>	</a:t>
            </a:r>
            <a:r>
              <a:rPr lang="es-ES" dirty="0" smtClean="0"/>
              <a:t>XII</a:t>
            </a:r>
            <a:r>
              <a:rPr lang="es-ES" dirty="0"/>
              <a:t>. Las demás que afecten gravemente la disciplina </a:t>
            </a:r>
            <a:r>
              <a:rPr lang="es-ES" dirty="0" smtClean="0"/>
              <a:t>	y </a:t>
            </a:r>
            <a:r>
              <a:rPr lang="es-ES" dirty="0"/>
              <a:t>la moralidad.</a:t>
            </a:r>
          </a:p>
        </p:txBody>
      </p:sp>
    </p:spTree>
    <p:extLst>
      <p:ext uri="{BB962C8B-B14F-4D97-AF65-F5344CB8AC3E}">
        <p14:creationId xmlns:p14="http://schemas.microsoft.com/office/powerpoint/2010/main" val="2748039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
            </a:r>
            <a:br>
              <a:rPr lang="es-ES" dirty="0" smtClean="0"/>
            </a:br>
            <a:r>
              <a:rPr lang="es-ES" b="1" dirty="0" smtClean="0"/>
              <a:t>Ley </a:t>
            </a:r>
            <a:r>
              <a:rPr lang="es-ES" b="1" dirty="0"/>
              <a:t>Orgánica de la </a:t>
            </a:r>
            <a:r>
              <a:rPr lang="es-ES" b="1" dirty="0" smtClean="0"/>
              <a:t>UMSNH</a:t>
            </a:r>
            <a:endParaRPr lang="es-ES" b="1" dirty="0"/>
          </a:p>
        </p:txBody>
      </p:sp>
      <p:sp>
        <p:nvSpPr>
          <p:cNvPr id="3" name="Marcador de contenido 2"/>
          <p:cNvSpPr>
            <a:spLocks noGrp="1"/>
          </p:cNvSpPr>
          <p:nvPr>
            <p:ph idx="1"/>
          </p:nvPr>
        </p:nvSpPr>
        <p:spPr/>
        <p:txBody>
          <a:bodyPr>
            <a:normAutofit fontScale="62500" lnSpcReduction="20000"/>
          </a:bodyPr>
          <a:lstStyle/>
          <a:p>
            <a:pPr marL="0" indent="0" algn="just">
              <a:buNone/>
            </a:pPr>
            <a:r>
              <a:rPr lang="es-ES" b="1" dirty="0"/>
              <a:t>Artículo 3o. </a:t>
            </a:r>
            <a:r>
              <a:rPr lang="es-ES" dirty="0"/>
              <a:t>En el desempeño de sus actividades, la Universidad procurará: </a:t>
            </a:r>
            <a:endParaRPr lang="es-ES" dirty="0" smtClean="0"/>
          </a:p>
          <a:p>
            <a:pPr marL="0" indent="0" algn="just">
              <a:buNone/>
            </a:pPr>
            <a:r>
              <a:rPr lang="es-ES" dirty="0"/>
              <a:t>	</a:t>
            </a:r>
            <a:r>
              <a:rPr lang="es-ES" sz="3000" dirty="0" smtClean="0"/>
              <a:t>I</a:t>
            </a:r>
            <a:r>
              <a:rPr lang="es-ES" sz="3000" dirty="0"/>
              <a:t>. Sostener que todos los procesos existentes en el universo, tanto </a:t>
            </a:r>
            <a:r>
              <a:rPr lang="es-ES" sz="3000" dirty="0" smtClean="0"/>
              <a:t>	naturales </a:t>
            </a:r>
            <a:r>
              <a:rPr lang="es-ES" sz="3000" dirty="0"/>
              <a:t>como sociales, son conocidos o susceptibles de llegar a ser </a:t>
            </a:r>
            <a:r>
              <a:rPr lang="es-ES" sz="3000" dirty="0" smtClean="0"/>
              <a:t>	conocidos </a:t>
            </a:r>
            <a:r>
              <a:rPr lang="es-ES" sz="3000" dirty="0"/>
              <a:t>por el hombre, a través de la investigación científica </a:t>
            </a:r>
            <a:r>
              <a:rPr lang="es-ES" sz="3000" dirty="0" smtClean="0"/>
              <a:t>	efectuada </a:t>
            </a:r>
            <a:r>
              <a:rPr lang="es-ES" sz="3000" dirty="0"/>
              <a:t>con base en la experiencia y en su racionalización rigurosa </a:t>
            </a:r>
            <a:r>
              <a:rPr lang="es-ES" sz="3000" dirty="0" smtClean="0"/>
              <a:t>	y </a:t>
            </a:r>
            <a:r>
              <a:rPr lang="es-ES" sz="3000" dirty="0"/>
              <a:t>comprobable; </a:t>
            </a:r>
            <a:endParaRPr lang="es-ES" sz="3000" dirty="0" smtClean="0"/>
          </a:p>
          <a:p>
            <a:pPr marL="0" indent="0" algn="just">
              <a:buNone/>
            </a:pPr>
            <a:r>
              <a:rPr lang="es-ES" sz="3000" dirty="0" smtClean="0"/>
              <a:t>	II</a:t>
            </a:r>
            <a:r>
              <a:rPr lang="es-ES" sz="3000" dirty="0"/>
              <a:t>. Demostrar con su quehacer que el hombre interviene en el </a:t>
            </a:r>
            <a:r>
              <a:rPr lang="es-ES" sz="3000" dirty="0" smtClean="0"/>
              <a:t>	desenvolvimiento </a:t>
            </a:r>
            <a:r>
              <a:rPr lang="es-ES" sz="3000" dirty="0"/>
              <a:t>y transformación de los procesos naturales y </a:t>
            </a:r>
            <a:r>
              <a:rPr lang="es-ES" sz="3000" dirty="0" smtClean="0"/>
              <a:t>	sociales</a:t>
            </a:r>
            <a:r>
              <a:rPr lang="es-ES" sz="3000" dirty="0"/>
              <a:t>, aprovechando sus conocimientos científicos para modificar </a:t>
            </a:r>
            <a:r>
              <a:rPr lang="es-ES" sz="3000" dirty="0" smtClean="0"/>
              <a:t>	con </a:t>
            </a:r>
            <a:r>
              <a:rPr lang="es-ES" sz="3000" dirty="0"/>
              <a:t>su actividad práctica las condiciones en que se realizan, </a:t>
            </a:r>
            <a:r>
              <a:rPr lang="es-ES" sz="3000" dirty="0" smtClean="0"/>
              <a:t>	obteniendo </a:t>
            </a:r>
            <a:r>
              <a:rPr lang="es-ES" sz="3000" dirty="0"/>
              <a:t>así la producción de los resultados que se propone, </a:t>
            </a:r>
            <a:r>
              <a:rPr lang="es-ES" sz="3000" dirty="0" smtClean="0"/>
              <a:t>	siempre </a:t>
            </a:r>
            <a:r>
              <a:rPr lang="es-ES" sz="3000" dirty="0"/>
              <a:t>que éstos correspondan a los efectos de las leyes y </a:t>
            </a:r>
            <a:r>
              <a:rPr lang="es-ES" sz="3000" dirty="0" smtClean="0"/>
              <a:t>	propiedades </a:t>
            </a:r>
            <a:r>
              <a:rPr lang="es-ES" sz="3000" dirty="0"/>
              <a:t>objetivas de los mismos procesos; y </a:t>
            </a:r>
            <a:endParaRPr lang="es-ES" sz="3000" dirty="0" smtClean="0"/>
          </a:p>
          <a:p>
            <a:pPr marL="0" indent="0" algn="just">
              <a:buNone/>
            </a:pPr>
            <a:r>
              <a:rPr lang="es-ES" sz="3000" dirty="0" smtClean="0"/>
              <a:t>	III</a:t>
            </a:r>
            <a:r>
              <a:rPr lang="es-ES" sz="3000" dirty="0"/>
              <a:t>. Probar que el hombre se ha desarrollado y se sigue </a:t>
            </a:r>
            <a:r>
              <a:rPr lang="es-ES" sz="3000" dirty="0" smtClean="0"/>
              <a:t>	desenvolviendo 	por </a:t>
            </a:r>
            <a:r>
              <a:rPr lang="es-ES" sz="3000" dirty="0"/>
              <a:t>medio de su trabajo, que constituye la actividad </a:t>
            </a:r>
            <a:r>
              <a:rPr lang="es-ES" sz="3000" dirty="0" smtClean="0"/>
              <a:t>	fundamental </a:t>
            </a:r>
            <a:r>
              <a:rPr lang="es-ES" sz="3000" dirty="0"/>
              <a:t>en </a:t>
            </a:r>
            <a:r>
              <a:rPr lang="es-ES" sz="3000" dirty="0" smtClean="0"/>
              <a:t>	la </a:t>
            </a:r>
            <a:r>
              <a:rPr lang="es-ES" sz="3000" dirty="0"/>
              <a:t>sociedad; y que todos los procesos en la vida </a:t>
            </a:r>
            <a:r>
              <a:rPr lang="es-ES" sz="3000" dirty="0" smtClean="0"/>
              <a:t>social </a:t>
            </a:r>
            <a:r>
              <a:rPr lang="es-ES" sz="3000" dirty="0"/>
              <a:t>se encuentran </a:t>
            </a:r>
            <a:r>
              <a:rPr lang="es-ES" sz="3000" dirty="0" smtClean="0"/>
              <a:t>	concatenados </a:t>
            </a:r>
            <a:r>
              <a:rPr lang="es-ES" sz="3000" dirty="0"/>
              <a:t>estrechamente y se influyen unos a otros</a:t>
            </a:r>
            <a:r>
              <a:rPr lang="es-ES" sz="3000" dirty="0" smtClean="0"/>
              <a:t>.</a:t>
            </a:r>
            <a:endParaRPr lang="es-ES" sz="3000" dirty="0"/>
          </a:p>
        </p:txBody>
      </p:sp>
    </p:spTree>
    <p:extLst>
      <p:ext uri="{BB962C8B-B14F-4D97-AF65-F5344CB8AC3E}">
        <p14:creationId xmlns:p14="http://schemas.microsoft.com/office/powerpoint/2010/main" val="1480748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b="1" dirty="0" smtClean="0"/>
              <a:t>Ley </a:t>
            </a:r>
            <a:r>
              <a:rPr lang="es-ES" b="1" dirty="0"/>
              <a:t>Orgánica de la UMSNH</a:t>
            </a:r>
            <a:endParaRPr lang="es-ES" dirty="0"/>
          </a:p>
        </p:txBody>
      </p:sp>
      <p:sp>
        <p:nvSpPr>
          <p:cNvPr id="3" name="Marcador de contenido 2"/>
          <p:cNvSpPr>
            <a:spLocks noGrp="1"/>
          </p:cNvSpPr>
          <p:nvPr>
            <p:ph idx="1"/>
          </p:nvPr>
        </p:nvSpPr>
        <p:spPr/>
        <p:txBody>
          <a:bodyPr>
            <a:normAutofit fontScale="62500" lnSpcReduction="20000"/>
          </a:bodyPr>
          <a:lstStyle/>
          <a:p>
            <a:pPr marL="0" indent="0" algn="just">
              <a:buNone/>
            </a:pPr>
            <a:r>
              <a:rPr lang="es-ES" b="1" dirty="0"/>
              <a:t>Artículo 4o. </a:t>
            </a:r>
            <a:r>
              <a:rPr lang="es-ES" dirty="0"/>
              <a:t>La Universidad tiene como finalidad esencial servir al pueblo, contribuyendo con su quehacer diario a la formación de hombres calificados en la ciencia, la técnica y la cultura, que eleven cualitativamente los valores y costumbres </a:t>
            </a:r>
            <a:r>
              <a:rPr lang="es-ES" dirty="0" smtClean="0"/>
              <a:t>sociales.</a:t>
            </a:r>
          </a:p>
          <a:p>
            <a:pPr marL="0" indent="0" algn="just">
              <a:buNone/>
            </a:pPr>
            <a:r>
              <a:rPr lang="es-ES" dirty="0" smtClean="0"/>
              <a:t>Las </a:t>
            </a:r>
            <a:r>
              <a:rPr lang="es-ES" dirty="0"/>
              <a:t>actividades que realice la Universidad estarán encaminadas a estimular y respetar la libre expresión de las ideas, útiles en la búsqueda de la verdad científica y para impulsar a la excelencia la enseñanza, la investigación, la creación artística y la difusión de la cultura; combatir la ignorancia y sus efectos, las servidumbres, los fanatismos y los prejuicios; crear, proteger y acrecer los bienes y valores del acervo cultural de Michoacán, de México y universales, haciéndolos accesibles a la colectividad; alentar en su vida interna y en su proyección hacia la sociedad, las prácticas democráticas, como forma de convivencia y de superación social; promover la mejoría de las condiciones sociales y económicas que conduzcan a la distribución equitativa de los bienes materiales y culturales de la nación, y propiciar que la innovación y la tradición se integren en armonía productiva para conseguir una sólida y auténtica independencia cultural y tecnológica.</a:t>
            </a:r>
          </a:p>
        </p:txBody>
      </p:sp>
    </p:spTree>
    <p:extLst>
      <p:ext uri="{BB962C8B-B14F-4D97-AF65-F5344CB8AC3E}">
        <p14:creationId xmlns:p14="http://schemas.microsoft.com/office/powerpoint/2010/main" val="384905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
            </a:r>
            <a:br>
              <a:rPr lang="es-ES" dirty="0" smtClean="0"/>
            </a:br>
            <a:r>
              <a:rPr lang="es-ES" sz="3300" b="1" dirty="0" smtClean="0"/>
              <a:t>Reglamento </a:t>
            </a:r>
            <a:r>
              <a:rPr lang="es-ES" sz="3300" b="1" dirty="0"/>
              <a:t>General de la División del Bachillerato</a:t>
            </a:r>
          </a:p>
        </p:txBody>
      </p:sp>
      <p:sp>
        <p:nvSpPr>
          <p:cNvPr id="3" name="Marcador de contenido 2"/>
          <p:cNvSpPr>
            <a:spLocks noGrp="1"/>
          </p:cNvSpPr>
          <p:nvPr>
            <p:ph idx="1"/>
          </p:nvPr>
        </p:nvSpPr>
        <p:spPr/>
        <p:txBody>
          <a:bodyPr>
            <a:normAutofit fontScale="70000" lnSpcReduction="20000"/>
          </a:bodyPr>
          <a:lstStyle/>
          <a:p>
            <a:pPr marL="0" indent="0" algn="just">
              <a:buNone/>
            </a:pPr>
            <a:r>
              <a:rPr lang="es-ES" b="1" dirty="0"/>
              <a:t>Artículo 1o. </a:t>
            </a:r>
            <a:r>
              <a:rPr lang="es-ES" dirty="0"/>
              <a:t>El Bachillerato de la Universidad Michoacana de San Nicolás de Hidalgo es la fase de la educación posterior a la media básica, caracterizada por la universalidad de los contenidos de sus programas de enseñanza-aprendizaje, que tiene por objetivo el desarrollo de una capacidad de síntesis e integración de los conocimientos acumulados. Esta fase es la última oportunidad en el sistema educativo formal, para establecer contacto con la cultura universal en su más amplio sentido, en la que el educando puede alcanzar un mejor desarrollo de su personalidad, conocimiento de sí mismo, autoestima, autocrítica, salud física y una formación básica en las ciencias, las humanidades y la tecnología, además de lograr una mayor definición de su conducta, un estudio más profesional y un trabajo productivo, del que se sirva y con el que sirva a la sociedad, con una actitud creativa y conciencia de solidaridad, inspirada en la libertad, en la democracia y en la justicia social.</a:t>
            </a:r>
          </a:p>
        </p:txBody>
      </p:sp>
    </p:spTree>
    <p:extLst>
      <p:ext uri="{BB962C8B-B14F-4D97-AF65-F5344CB8AC3E}">
        <p14:creationId xmlns:p14="http://schemas.microsoft.com/office/powerpoint/2010/main" val="912106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sz="3300" b="1" dirty="0" smtClean="0"/>
              <a:t>Reglamento </a:t>
            </a:r>
            <a:r>
              <a:rPr lang="es-ES" sz="3300" b="1" dirty="0"/>
              <a:t>General de la División del Bachillerato</a:t>
            </a:r>
            <a:endParaRPr lang="es-ES" sz="3300" dirty="0"/>
          </a:p>
        </p:txBody>
      </p:sp>
      <p:sp>
        <p:nvSpPr>
          <p:cNvPr id="3" name="Marcador de contenido 2"/>
          <p:cNvSpPr>
            <a:spLocks noGrp="1"/>
          </p:cNvSpPr>
          <p:nvPr>
            <p:ph idx="1"/>
          </p:nvPr>
        </p:nvSpPr>
        <p:spPr/>
        <p:txBody>
          <a:bodyPr/>
          <a:lstStyle/>
          <a:p>
            <a:pPr marL="0" indent="0" algn="just">
              <a:buNone/>
            </a:pPr>
            <a:r>
              <a:rPr lang="es-ES" b="1" dirty="0"/>
              <a:t>Artículo 2o. </a:t>
            </a:r>
            <a:r>
              <a:rPr lang="es-ES" dirty="0"/>
              <a:t>El Bachillerato de la Universidad Michoacana de San Nicolás de </a:t>
            </a:r>
            <a:r>
              <a:rPr lang="es-ES" dirty="0" smtClean="0"/>
              <a:t>Hidalgo </a:t>
            </a:r>
            <a:r>
              <a:rPr lang="es-ES" dirty="0"/>
              <a:t>se ofrecerá en las escuelas preparatorias que actualmente lo imparten y en las que para tal objeto acuerde crear el Honorable Consejo Universitario, todas ellas organizadas y coordinadas dentro de un esquema denominado División del Bachillerato.</a:t>
            </a:r>
          </a:p>
        </p:txBody>
      </p:sp>
    </p:spTree>
    <p:extLst>
      <p:ext uri="{BB962C8B-B14F-4D97-AF65-F5344CB8AC3E}">
        <p14:creationId xmlns:p14="http://schemas.microsoft.com/office/powerpoint/2010/main" val="2268736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sz="3300" b="1" dirty="0" smtClean="0"/>
              <a:t>Reglamento </a:t>
            </a:r>
            <a:r>
              <a:rPr lang="es-ES" sz="3300" b="1" dirty="0"/>
              <a:t>General de la División del Bachillerato</a:t>
            </a:r>
            <a:endParaRPr lang="es-ES" sz="3300" dirty="0"/>
          </a:p>
        </p:txBody>
      </p:sp>
      <p:sp>
        <p:nvSpPr>
          <p:cNvPr id="3" name="Marcador de contenido 2"/>
          <p:cNvSpPr>
            <a:spLocks noGrp="1"/>
          </p:cNvSpPr>
          <p:nvPr>
            <p:ph idx="1"/>
          </p:nvPr>
        </p:nvSpPr>
        <p:spPr/>
        <p:txBody>
          <a:bodyPr>
            <a:normAutofit fontScale="92500" lnSpcReduction="10000"/>
          </a:bodyPr>
          <a:lstStyle/>
          <a:p>
            <a:pPr marL="0" indent="0" algn="just">
              <a:buNone/>
            </a:pPr>
            <a:r>
              <a:rPr lang="es-ES" b="1" dirty="0"/>
              <a:t>Artículo 26. </a:t>
            </a:r>
            <a:r>
              <a:rPr lang="es-ES" dirty="0"/>
              <a:t>Para inscribirse en el Bachillerato por primera vez se requiere: </a:t>
            </a:r>
            <a:endParaRPr lang="es-ES" dirty="0" smtClean="0"/>
          </a:p>
          <a:p>
            <a:pPr marL="0" indent="0" algn="just">
              <a:buNone/>
            </a:pPr>
            <a:r>
              <a:rPr lang="es-ES" dirty="0"/>
              <a:t>	</a:t>
            </a:r>
            <a:r>
              <a:rPr lang="es-ES" dirty="0" smtClean="0"/>
              <a:t>a</a:t>
            </a:r>
            <a:r>
              <a:rPr lang="es-ES" dirty="0"/>
              <a:t>) Haberse registrado en el periodo </a:t>
            </a:r>
            <a:r>
              <a:rPr lang="es-ES" dirty="0" smtClean="0"/>
              <a:t>	establecido </a:t>
            </a:r>
            <a:r>
              <a:rPr lang="es-ES" dirty="0"/>
              <a:t>en el Calendario Escolar </a:t>
            </a:r>
            <a:r>
              <a:rPr lang="es-ES" dirty="0" smtClean="0"/>
              <a:t>	autorizado </a:t>
            </a:r>
            <a:r>
              <a:rPr lang="es-ES" dirty="0"/>
              <a:t>por el H. Consejo Universitario</a:t>
            </a:r>
            <a:r>
              <a:rPr lang="es-ES" dirty="0" smtClean="0"/>
              <a:t>;</a:t>
            </a:r>
          </a:p>
          <a:p>
            <a:pPr marL="0" indent="0" algn="just">
              <a:buNone/>
            </a:pPr>
            <a:r>
              <a:rPr lang="es-ES" dirty="0" smtClean="0"/>
              <a:t>	b</a:t>
            </a:r>
            <a:r>
              <a:rPr lang="es-ES" dirty="0"/>
              <a:t>) Presentar examen de selección y haber </a:t>
            </a:r>
            <a:r>
              <a:rPr lang="es-ES" dirty="0" smtClean="0"/>
              <a:t>	sido </a:t>
            </a:r>
            <a:r>
              <a:rPr lang="es-ES" dirty="0"/>
              <a:t>promovido en el mismo; </a:t>
            </a:r>
            <a:endParaRPr lang="es-ES" dirty="0" smtClean="0"/>
          </a:p>
          <a:p>
            <a:pPr marL="0" indent="0" algn="just">
              <a:buNone/>
            </a:pPr>
            <a:r>
              <a:rPr lang="es-ES" dirty="0"/>
              <a:t>	</a:t>
            </a:r>
            <a:r>
              <a:rPr lang="es-ES" dirty="0" smtClean="0"/>
              <a:t>c</a:t>
            </a:r>
            <a:r>
              <a:rPr lang="es-ES" dirty="0"/>
              <a:t>) Entregar la solicitud de inscripción en las </a:t>
            </a:r>
            <a:r>
              <a:rPr lang="es-ES" dirty="0" smtClean="0"/>
              <a:t>	formas </a:t>
            </a:r>
            <a:r>
              <a:rPr lang="es-ES" dirty="0"/>
              <a:t>establecidas que para ese fin </a:t>
            </a:r>
            <a:r>
              <a:rPr lang="es-ES" dirty="0" smtClean="0"/>
              <a:t>	proporcione </a:t>
            </a:r>
            <a:r>
              <a:rPr lang="es-ES" dirty="0"/>
              <a:t>la Dirección de Control Escolar;</a:t>
            </a:r>
          </a:p>
        </p:txBody>
      </p:sp>
    </p:spTree>
    <p:extLst>
      <p:ext uri="{BB962C8B-B14F-4D97-AF65-F5344CB8AC3E}">
        <p14:creationId xmlns:p14="http://schemas.microsoft.com/office/powerpoint/2010/main" val="1391037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000" b="1" dirty="0" smtClean="0"/>
              <a:t/>
            </a:r>
            <a:br>
              <a:rPr lang="es-ES" sz="3000" b="1" dirty="0" smtClean="0"/>
            </a:br>
            <a:r>
              <a:rPr lang="es-ES" sz="3000" b="1" dirty="0" smtClean="0"/>
              <a:t>Reglamento </a:t>
            </a:r>
            <a:r>
              <a:rPr lang="es-ES" sz="3000" b="1" dirty="0"/>
              <a:t>General de la División del Bachillerato</a:t>
            </a:r>
            <a:endParaRPr lang="es-ES" sz="3000" dirty="0"/>
          </a:p>
        </p:txBody>
      </p:sp>
      <p:sp>
        <p:nvSpPr>
          <p:cNvPr id="3" name="Marcador de contenido 2"/>
          <p:cNvSpPr>
            <a:spLocks noGrp="1"/>
          </p:cNvSpPr>
          <p:nvPr>
            <p:ph idx="1"/>
          </p:nvPr>
        </p:nvSpPr>
        <p:spPr/>
        <p:txBody>
          <a:bodyPr>
            <a:normAutofit fontScale="92500" lnSpcReduction="20000"/>
          </a:bodyPr>
          <a:lstStyle/>
          <a:p>
            <a:pPr marL="0" indent="0" algn="just">
              <a:buNone/>
            </a:pPr>
            <a:r>
              <a:rPr lang="es-ES" dirty="0" smtClean="0"/>
              <a:t>	d</a:t>
            </a:r>
            <a:r>
              <a:rPr lang="es-ES" dirty="0"/>
              <a:t>) Entregar el Certificado de Secundaria </a:t>
            </a:r>
            <a:r>
              <a:rPr lang="es-ES" dirty="0" smtClean="0"/>
              <a:t>	debidamente </a:t>
            </a:r>
            <a:r>
              <a:rPr lang="es-ES" dirty="0" err="1"/>
              <a:t>requisitado</a:t>
            </a:r>
            <a:r>
              <a:rPr lang="es-ES" dirty="0"/>
              <a:t>, habiéndose </a:t>
            </a:r>
            <a:r>
              <a:rPr lang="es-ES" dirty="0" smtClean="0"/>
              <a:t>	regularizado </a:t>
            </a:r>
            <a:r>
              <a:rPr lang="es-ES" dirty="0"/>
              <a:t>a más tardar en el año lectivo </a:t>
            </a:r>
            <a:r>
              <a:rPr lang="es-ES" dirty="0" smtClean="0"/>
              <a:t>	anterior </a:t>
            </a:r>
            <a:r>
              <a:rPr lang="es-ES" dirty="0"/>
              <a:t>al ciclo escolar en el que se inscribe. </a:t>
            </a:r>
            <a:r>
              <a:rPr lang="es-ES" dirty="0" smtClean="0"/>
              <a:t>	En </a:t>
            </a:r>
            <a:r>
              <a:rPr lang="es-ES" dirty="0"/>
              <a:t>caso de no pertenecer al Sistema </a:t>
            </a:r>
            <a:r>
              <a:rPr lang="es-ES" dirty="0" smtClean="0"/>
              <a:t>	Educativo </a:t>
            </a:r>
            <a:r>
              <a:rPr lang="es-ES" dirty="0"/>
              <a:t>Nacional deberá estar legalizado </a:t>
            </a:r>
            <a:r>
              <a:rPr lang="es-ES" dirty="0" smtClean="0"/>
              <a:t>	por </a:t>
            </a:r>
            <a:r>
              <a:rPr lang="es-ES" dirty="0"/>
              <a:t>las autoridades competentes del </a:t>
            </a:r>
            <a:r>
              <a:rPr lang="es-ES" dirty="0" smtClean="0"/>
              <a:t>	Gobierno </a:t>
            </a:r>
            <a:r>
              <a:rPr lang="es-ES" dirty="0"/>
              <a:t>del Estado en el que se expida; </a:t>
            </a:r>
            <a:endParaRPr lang="es-ES" dirty="0" smtClean="0"/>
          </a:p>
          <a:p>
            <a:pPr marL="0" indent="0">
              <a:buNone/>
            </a:pPr>
            <a:r>
              <a:rPr lang="es-ES" dirty="0"/>
              <a:t>	</a:t>
            </a:r>
            <a:r>
              <a:rPr lang="es-ES" dirty="0" smtClean="0"/>
              <a:t>e</a:t>
            </a:r>
            <a:r>
              <a:rPr lang="es-ES" dirty="0"/>
              <a:t>) Entregar acta de nacimiento en buen </a:t>
            </a:r>
            <a:r>
              <a:rPr lang="es-ES" dirty="0" smtClean="0"/>
              <a:t>	estado</a:t>
            </a:r>
            <a:r>
              <a:rPr lang="es-ES" dirty="0"/>
              <a:t>; </a:t>
            </a:r>
            <a:endParaRPr lang="es-ES" dirty="0" smtClean="0"/>
          </a:p>
          <a:p>
            <a:pPr marL="0" indent="0">
              <a:buNone/>
            </a:pPr>
            <a:r>
              <a:rPr lang="es-ES" dirty="0"/>
              <a:t>	</a:t>
            </a:r>
            <a:r>
              <a:rPr lang="es-ES" dirty="0" smtClean="0"/>
              <a:t>f</a:t>
            </a:r>
            <a:r>
              <a:rPr lang="es-ES" dirty="0"/>
              <a:t>) Entregar cuatro fotografías tamaño infantil;</a:t>
            </a:r>
          </a:p>
        </p:txBody>
      </p:sp>
    </p:spTree>
    <p:extLst>
      <p:ext uri="{BB962C8B-B14F-4D97-AF65-F5344CB8AC3E}">
        <p14:creationId xmlns:p14="http://schemas.microsoft.com/office/powerpoint/2010/main" val="3463813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sz="3300" b="1" dirty="0" smtClean="0"/>
              <a:t>Reglamento </a:t>
            </a:r>
            <a:r>
              <a:rPr lang="es-ES" sz="3300" b="1" dirty="0"/>
              <a:t>General de la División del Bachillerato</a:t>
            </a:r>
            <a:endParaRPr lang="es-ES" sz="3300" dirty="0"/>
          </a:p>
        </p:txBody>
      </p:sp>
      <p:sp>
        <p:nvSpPr>
          <p:cNvPr id="3" name="Marcador de contenido 2"/>
          <p:cNvSpPr>
            <a:spLocks noGrp="1"/>
          </p:cNvSpPr>
          <p:nvPr>
            <p:ph idx="1"/>
          </p:nvPr>
        </p:nvSpPr>
        <p:spPr/>
        <p:txBody>
          <a:bodyPr>
            <a:normAutofit fontScale="92500"/>
          </a:bodyPr>
          <a:lstStyle/>
          <a:p>
            <a:pPr marL="0" indent="0" algn="just">
              <a:buNone/>
            </a:pPr>
            <a:r>
              <a:rPr lang="es-ES" dirty="0" smtClean="0"/>
              <a:t>	g</a:t>
            </a:r>
            <a:r>
              <a:rPr lang="es-ES" dirty="0"/>
              <a:t>) Presentar el examen médico expedido </a:t>
            </a:r>
            <a:r>
              <a:rPr lang="es-ES" dirty="0" smtClean="0"/>
              <a:t>	por 	la </a:t>
            </a:r>
            <a:r>
              <a:rPr lang="es-ES" dirty="0"/>
              <a:t>Facultad de Medicina de la </a:t>
            </a:r>
            <a:r>
              <a:rPr lang="es-ES" dirty="0" smtClean="0"/>
              <a:t>	Universidad 	Michoacana </a:t>
            </a:r>
            <a:r>
              <a:rPr lang="es-ES" dirty="0"/>
              <a:t>de San Nicolás de </a:t>
            </a:r>
            <a:r>
              <a:rPr lang="es-ES" dirty="0" smtClean="0"/>
              <a:t>	Hidalgo</a:t>
            </a:r>
            <a:r>
              <a:rPr lang="es-ES" dirty="0"/>
              <a:t>, </a:t>
            </a:r>
            <a:r>
              <a:rPr lang="es-ES" dirty="0" smtClean="0"/>
              <a:t>	donde </a:t>
            </a:r>
            <a:r>
              <a:rPr lang="es-ES" dirty="0"/>
              <a:t>se compruebe que su </a:t>
            </a:r>
            <a:r>
              <a:rPr lang="es-ES" dirty="0" smtClean="0"/>
              <a:t>	estado </a:t>
            </a:r>
            <a:r>
              <a:rPr lang="es-ES" dirty="0"/>
              <a:t>de salud </a:t>
            </a:r>
            <a:r>
              <a:rPr lang="es-ES" dirty="0" smtClean="0"/>
              <a:t>	y </a:t>
            </a:r>
            <a:r>
              <a:rPr lang="es-ES" dirty="0"/>
              <a:t>capacidad son </a:t>
            </a:r>
            <a:r>
              <a:rPr lang="es-ES" dirty="0" smtClean="0"/>
              <a:t>	compatibles </a:t>
            </a:r>
            <a:r>
              <a:rPr lang="es-ES" dirty="0"/>
              <a:t>con los </a:t>
            </a:r>
            <a:r>
              <a:rPr lang="es-ES" dirty="0" smtClean="0"/>
              <a:t>	estudios </a:t>
            </a:r>
            <a:r>
              <a:rPr lang="es-ES" dirty="0"/>
              <a:t>universitarios; </a:t>
            </a:r>
            <a:endParaRPr lang="es-ES" dirty="0" smtClean="0"/>
          </a:p>
          <a:p>
            <a:pPr marL="0" indent="0" algn="just">
              <a:buNone/>
            </a:pPr>
            <a:r>
              <a:rPr lang="es-ES" dirty="0"/>
              <a:t>	</a:t>
            </a:r>
            <a:r>
              <a:rPr lang="es-ES" dirty="0" smtClean="0"/>
              <a:t>h</a:t>
            </a:r>
            <a:r>
              <a:rPr lang="es-ES" dirty="0"/>
              <a:t>) Presentar el estudio socioeconómico que </a:t>
            </a:r>
            <a:r>
              <a:rPr lang="es-ES" dirty="0" smtClean="0"/>
              <a:t>	con </a:t>
            </a:r>
            <a:r>
              <a:rPr lang="es-ES" dirty="0"/>
              <a:t>efectos estadísticos solicite la Dirección </a:t>
            </a:r>
            <a:r>
              <a:rPr lang="es-ES" dirty="0" smtClean="0"/>
              <a:t>	de </a:t>
            </a:r>
            <a:r>
              <a:rPr lang="es-ES" dirty="0"/>
              <a:t>Planeación de la Universidad;</a:t>
            </a:r>
          </a:p>
        </p:txBody>
      </p:sp>
    </p:spTree>
    <p:extLst>
      <p:ext uri="{BB962C8B-B14F-4D97-AF65-F5344CB8AC3E}">
        <p14:creationId xmlns:p14="http://schemas.microsoft.com/office/powerpoint/2010/main" val="2157159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sz="3300" b="1" dirty="0" smtClean="0"/>
              <a:t>Reglamento </a:t>
            </a:r>
            <a:r>
              <a:rPr lang="es-ES" sz="3300" b="1" dirty="0"/>
              <a:t>General de la División del Bachillerato</a:t>
            </a:r>
            <a:endParaRPr lang="es-ES" sz="3300" dirty="0"/>
          </a:p>
        </p:txBody>
      </p:sp>
      <p:sp>
        <p:nvSpPr>
          <p:cNvPr id="3" name="Marcador de contenido 2"/>
          <p:cNvSpPr>
            <a:spLocks noGrp="1"/>
          </p:cNvSpPr>
          <p:nvPr>
            <p:ph idx="1"/>
          </p:nvPr>
        </p:nvSpPr>
        <p:spPr/>
        <p:txBody>
          <a:bodyPr/>
          <a:lstStyle/>
          <a:p>
            <a:pPr marL="0" indent="0" algn="just">
              <a:buNone/>
            </a:pPr>
            <a:r>
              <a:rPr lang="es-ES" dirty="0"/>
              <a:t>	</a:t>
            </a:r>
            <a:r>
              <a:rPr lang="es-ES" dirty="0" smtClean="0"/>
              <a:t>i) Realizar </a:t>
            </a:r>
            <a:r>
              <a:rPr lang="es-ES" dirty="0"/>
              <a:t>los pagos correspondientes en </a:t>
            </a:r>
            <a:r>
              <a:rPr lang="es-ES" dirty="0" smtClean="0"/>
              <a:t>	alguna </a:t>
            </a:r>
            <a:r>
              <a:rPr lang="es-ES" dirty="0"/>
              <a:t>de las Cajas de la Tesorería de la </a:t>
            </a:r>
            <a:r>
              <a:rPr lang="es-ES" dirty="0" smtClean="0"/>
              <a:t>	Universidad </a:t>
            </a:r>
            <a:r>
              <a:rPr lang="es-ES" dirty="0"/>
              <a:t>Michoacana; y </a:t>
            </a:r>
            <a:endParaRPr lang="es-ES" dirty="0" smtClean="0"/>
          </a:p>
          <a:p>
            <a:pPr marL="0" indent="0" algn="just">
              <a:buNone/>
            </a:pPr>
            <a:r>
              <a:rPr lang="es-ES" dirty="0" smtClean="0"/>
              <a:t>	j</a:t>
            </a:r>
            <a:r>
              <a:rPr lang="es-ES" dirty="0"/>
              <a:t>) Cubrir todos aquellos requisitos </a:t>
            </a:r>
            <a:r>
              <a:rPr lang="es-ES" dirty="0" smtClean="0"/>
              <a:t>	adicionales </a:t>
            </a:r>
            <a:r>
              <a:rPr lang="es-ES" dirty="0"/>
              <a:t>que establezca la Universidad, </a:t>
            </a:r>
            <a:r>
              <a:rPr lang="es-ES" dirty="0" smtClean="0"/>
              <a:t>	de </a:t>
            </a:r>
            <a:r>
              <a:rPr lang="es-ES" dirty="0"/>
              <a:t>acuerdo a la Legislación vigente</a:t>
            </a:r>
          </a:p>
        </p:txBody>
      </p:sp>
    </p:spTree>
    <p:extLst>
      <p:ext uri="{BB962C8B-B14F-4D97-AF65-F5344CB8AC3E}">
        <p14:creationId xmlns:p14="http://schemas.microsoft.com/office/powerpoint/2010/main" val="1178220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r>
              <a:rPr lang="es-ES_tradnl" dirty="0" smtClean="0"/>
              <a:t>CURSO DE INDUCCIÓN 2020</a:t>
            </a:r>
            <a:endParaRPr lang="es-ES_tradnl" dirty="0"/>
          </a:p>
        </p:txBody>
      </p:sp>
      <p:sp>
        <p:nvSpPr>
          <p:cNvPr id="6" name="Subtítulo 5"/>
          <p:cNvSpPr>
            <a:spLocks noGrp="1"/>
          </p:cNvSpPr>
          <p:nvPr>
            <p:ph type="subTitle" idx="1"/>
          </p:nvPr>
        </p:nvSpPr>
        <p:spPr/>
        <p:txBody>
          <a:bodyPr/>
          <a:lstStyle/>
          <a:p>
            <a:r>
              <a:rPr lang="es-ES_tradnl" dirty="0" smtClean="0"/>
              <a:t>NORMATIVIDAD UNIVERSITARIA</a:t>
            </a:r>
            <a:endParaRPr lang="es-ES_tradn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000" b="1" dirty="0" smtClean="0"/>
              <a:t/>
            </a:r>
            <a:br>
              <a:rPr lang="es-ES" sz="3000" b="1" dirty="0" smtClean="0"/>
            </a:br>
            <a:r>
              <a:rPr lang="es-ES" sz="3000" b="1" dirty="0" smtClean="0"/>
              <a:t>Reglamento </a:t>
            </a:r>
            <a:r>
              <a:rPr lang="es-ES" sz="3000" b="1" dirty="0"/>
              <a:t>General de la División del Bachillerato</a:t>
            </a:r>
            <a:endParaRPr lang="es-ES" sz="3000" dirty="0"/>
          </a:p>
        </p:txBody>
      </p:sp>
      <p:sp>
        <p:nvSpPr>
          <p:cNvPr id="3" name="Marcador de contenido 2"/>
          <p:cNvSpPr>
            <a:spLocks noGrp="1"/>
          </p:cNvSpPr>
          <p:nvPr>
            <p:ph idx="1"/>
          </p:nvPr>
        </p:nvSpPr>
        <p:spPr/>
        <p:txBody>
          <a:bodyPr>
            <a:normAutofit fontScale="85000" lnSpcReduction="10000"/>
          </a:bodyPr>
          <a:lstStyle/>
          <a:p>
            <a:pPr marL="0" indent="0" algn="just">
              <a:buNone/>
            </a:pPr>
            <a:r>
              <a:rPr lang="es-ES" b="1" dirty="0"/>
              <a:t>Artículo 27. </a:t>
            </a:r>
            <a:r>
              <a:rPr lang="es-ES" dirty="0"/>
              <a:t>Para asistir a cualquier curso del Bachillerato en las Escuelas Preparatorias de la Universidad Michoacana de San Nicolás de Hidalgo es indispensable estar inscrito en el Bachillerato, de acuerdo con los procedimientos establecidos en este </a:t>
            </a:r>
            <a:r>
              <a:rPr lang="es-ES" dirty="0" smtClean="0"/>
              <a:t>Reglamento.</a:t>
            </a:r>
          </a:p>
          <a:p>
            <a:pPr marL="0" indent="0" algn="just">
              <a:buNone/>
            </a:pPr>
            <a:endParaRPr lang="es-ES" dirty="0" smtClean="0"/>
          </a:p>
          <a:p>
            <a:pPr marL="0" indent="0" algn="just">
              <a:buNone/>
            </a:pPr>
            <a:r>
              <a:rPr lang="es-ES" b="1" dirty="0" smtClean="0"/>
              <a:t>Artículo </a:t>
            </a:r>
            <a:r>
              <a:rPr lang="es-ES" b="1" dirty="0"/>
              <a:t>28. </a:t>
            </a:r>
            <a:r>
              <a:rPr lang="es-ES" dirty="0"/>
              <a:t>La inscripción de los alumnos se hará dentro de los periodos fijados en el Calendario Escolar. Fuera de esos periodos, únicamente el Rector podrá autorizar la inscripción, cuando existan para ello causas justificadas. </a:t>
            </a:r>
          </a:p>
        </p:txBody>
      </p:sp>
    </p:spTree>
    <p:extLst>
      <p:ext uri="{BB962C8B-B14F-4D97-AF65-F5344CB8AC3E}">
        <p14:creationId xmlns:p14="http://schemas.microsoft.com/office/powerpoint/2010/main" val="1345548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sz="3300" b="1" dirty="0" smtClean="0"/>
              <a:t>Reglamento </a:t>
            </a:r>
            <a:r>
              <a:rPr lang="es-ES" sz="3300" b="1" dirty="0"/>
              <a:t>General de la División del Bachillerato</a:t>
            </a:r>
            <a:endParaRPr lang="es-ES" sz="3300" dirty="0"/>
          </a:p>
        </p:txBody>
      </p:sp>
      <p:sp>
        <p:nvSpPr>
          <p:cNvPr id="3" name="Marcador de contenido 2"/>
          <p:cNvSpPr>
            <a:spLocks noGrp="1"/>
          </p:cNvSpPr>
          <p:nvPr>
            <p:ph idx="1"/>
          </p:nvPr>
        </p:nvSpPr>
        <p:spPr/>
        <p:txBody>
          <a:bodyPr>
            <a:normAutofit fontScale="85000" lnSpcReduction="20000"/>
          </a:bodyPr>
          <a:lstStyle/>
          <a:p>
            <a:pPr marL="0" indent="0" algn="just">
              <a:buNone/>
            </a:pPr>
            <a:r>
              <a:rPr lang="es-ES" b="1" dirty="0"/>
              <a:t>Artículo 29. </a:t>
            </a:r>
            <a:r>
              <a:rPr lang="es-ES" dirty="0"/>
              <a:t>El alumno que sin causa justificada no continúe los trámites de su inscripción en el tiempo señalado en el Calendario Escolar, se entenderá que renuncia a ella y a cualquier devolución de las cuotas que haya entregado. </a:t>
            </a:r>
            <a:endParaRPr lang="es-ES" dirty="0" smtClean="0"/>
          </a:p>
          <a:p>
            <a:pPr marL="0" indent="0" algn="just">
              <a:buNone/>
            </a:pPr>
            <a:endParaRPr lang="es-ES" dirty="0" smtClean="0"/>
          </a:p>
          <a:p>
            <a:pPr marL="0" indent="0" algn="just">
              <a:buNone/>
            </a:pPr>
            <a:r>
              <a:rPr lang="es-ES" b="1" dirty="0" smtClean="0"/>
              <a:t>Artículo </a:t>
            </a:r>
            <a:r>
              <a:rPr lang="es-ES" b="1" dirty="0"/>
              <a:t>30. </a:t>
            </a:r>
            <a:r>
              <a:rPr lang="es-ES" dirty="0"/>
              <a:t>La Universidad Michoacana de San Nicolás de Hidalgo se reserva el derecho de investigar la autenticidad de los documentos presentados para la inscripción. Si se llegara a comprobar la falsedad total o parcial de un documento, el interesado quedará expulsado definitivamente de la Universidad.</a:t>
            </a:r>
          </a:p>
        </p:txBody>
      </p:sp>
    </p:spTree>
    <p:extLst>
      <p:ext uri="{BB962C8B-B14F-4D97-AF65-F5344CB8AC3E}">
        <p14:creationId xmlns:p14="http://schemas.microsoft.com/office/powerpoint/2010/main" val="3838300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000" b="1" dirty="0" smtClean="0"/>
              <a:t/>
            </a:r>
            <a:br>
              <a:rPr lang="es-ES" sz="3000" b="1" dirty="0" smtClean="0"/>
            </a:br>
            <a:r>
              <a:rPr lang="es-ES" sz="3000" b="1" dirty="0" smtClean="0"/>
              <a:t>Reglamento </a:t>
            </a:r>
            <a:r>
              <a:rPr lang="es-ES" sz="3000" b="1" dirty="0"/>
              <a:t>General de la División del Bachillerato</a:t>
            </a:r>
            <a:endParaRPr lang="es-ES" sz="3000" dirty="0"/>
          </a:p>
        </p:txBody>
      </p:sp>
      <p:sp>
        <p:nvSpPr>
          <p:cNvPr id="3" name="Marcador de contenido 2"/>
          <p:cNvSpPr>
            <a:spLocks noGrp="1"/>
          </p:cNvSpPr>
          <p:nvPr>
            <p:ph idx="1"/>
          </p:nvPr>
        </p:nvSpPr>
        <p:spPr/>
        <p:txBody>
          <a:bodyPr>
            <a:normAutofit fontScale="92500" lnSpcReduction="10000"/>
          </a:bodyPr>
          <a:lstStyle/>
          <a:p>
            <a:pPr marL="0" indent="0" algn="just">
              <a:buNone/>
            </a:pPr>
            <a:r>
              <a:rPr lang="es-ES" b="1" dirty="0"/>
              <a:t>Artículo 31. </a:t>
            </a:r>
            <a:r>
              <a:rPr lang="es-ES" dirty="0"/>
              <a:t>Los Consejos Técnicos de las Escuelas Preparatorias determinarán el mínimo de alumnos necesarios para ofrecer cada materia optativa, de acuerdo a las posibilidades institucionales del Plantel</a:t>
            </a:r>
            <a:r>
              <a:rPr lang="es-ES" dirty="0" smtClean="0"/>
              <a:t>.</a:t>
            </a:r>
          </a:p>
          <a:p>
            <a:pPr marL="0" indent="0" algn="just">
              <a:buNone/>
            </a:pPr>
            <a:endParaRPr lang="es-ES" dirty="0"/>
          </a:p>
          <a:p>
            <a:pPr marL="0" indent="0" algn="just">
              <a:buNone/>
            </a:pPr>
            <a:r>
              <a:rPr lang="es-ES" b="1" dirty="0" smtClean="0"/>
              <a:t>Artículo </a:t>
            </a:r>
            <a:r>
              <a:rPr lang="es-ES" b="1" dirty="0"/>
              <a:t>32. </a:t>
            </a:r>
            <a:r>
              <a:rPr lang="es-ES" dirty="0"/>
              <a:t>Cuando un alumno repruebe una materia optativa y ésta no se ofrezca en el siguiente semestre podrá elegir una de las materias optativas de las que se ofrezcan en dicho semestre. </a:t>
            </a:r>
          </a:p>
        </p:txBody>
      </p:sp>
    </p:spTree>
    <p:extLst>
      <p:ext uri="{BB962C8B-B14F-4D97-AF65-F5344CB8AC3E}">
        <p14:creationId xmlns:p14="http://schemas.microsoft.com/office/powerpoint/2010/main" val="31063212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sz="3300" b="1" dirty="0" smtClean="0"/>
              <a:t>Reglamento </a:t>
            </a:r>
            <a:r>
              <a:rPr lang="es-ES" sz="3300" b="1" dirty="0"/>
              <a:t>General de la División del Bachillerato</a:t>
            </a:r>
            <a:endParaRPr lang="es-ES" sz="3300" dirty="0"/>
          </a:p>
        </p:txBody>
      </p:sp>
      <p:sp>
        <p:nvSpPr>
          <p:cNvPr id="3" name="Marcador de contenido 2"/>
          <p:cNvSpPr>
            <a:spLocks noGrp="1"/>
          </p:cNvSpPr>
          <p:nvPr>
            <p:ph idx="1"/>
          </p:nvPr>
        </p:nvSpPr>
        <p:spPr/>
        <p:txBody>
          <a:bodyPr>
            <a:normAutofit fontScale="85000" lnSpcReduction="20000"/>
          </a:bodyPr>
          <a:lstStyle/>
          <a:p>
            <a:pPr marL="0" indent="0">
              <a:buNone/>
            </a:pPr>
            <a:r>
              <a:rPr lang="es-ES" b="1" dirty="0"/>
              <a:t>Artículo 33. </a:t>
            </a:r>
            <a:r>
              <a:rPr lang="es-ES" dirty="0"/>
              <a:t>El Plan de Estudios del Bachillerato de la Universidad Michoacana de San Nicolás de Hidalgo tiene las siguientes características: </a:t>
            </a:r>
            <a:endParaRPr lang="es-ES" dirty="0" smtClean="0"/>
          </a:p>
          <a:p>
            <a:pPr marL="0" indent="0">
              <a:buNone/>
            </a:pPr>
            <a:r>
              <a:rPr lang="es-ES" dirty="0" smtClean="0"/>
              <a:t>	I. Se </a:t>
            </a:r>
            <a:r>
              <a:rPr lang="es-ES" dirty="0"/>
              <a:t>integra por seis semestres académicos; </a:t>
            </a:r>
            <a:endParaRPr lang="es-ES" dirty="0" smtClean="0"/>
          </a:p>
          <a:p>
            <a:pPr marL="0" indent="0">
              <a:buNone/>
            </a:pPr>
            <a:r>
              <a:rPr lang="es-ES" dirty="0" smtClean="0"/>
              <a:t>	II</a:t>
            </a:r>
            <a:r>
              <a:rPr lang="es-ES" dirty="0"/>
              <a:t>. Consta de un Tronco Común que comprende los </a:t>
            </a:r>
            <a:r>
              <a:rPr lang="es-ES" dirty="0" smtClean="0"/>
              <a:t>	primeros </a:t>
            </a:r>
            <a:r>
              <a:rPr lang="es-ES" dirty="0"/>
              <a:t>cuatro semestres académicos, y áreas </a:t>
            </a:r>
            <a:r>
              <a:rPr lang="es-ES" dirty="0" smtClean="0"/>
              <a:t>	propedéuticas </a:t>
            </a:r>
            <a:r>
              <a:rPr lang="es-ES" dirty="0"/>
              <a:t>que abarcan los dos últimos </a:t>
            </a:r>
            <a:r>
              <a:rPr lang="es-ES" dirty="0" smtClean="0"/>
              <a:t>	semestres </a:t>
            </a:r>
            <a:r>
              <a:rPr lang="es-ES" dirty="0"/>
              <a:t>académicos; y </a:t>
            </a:r>
            <a:endParaRPr lang="es-ES" dirty="0" smtClean="0"/>
          </a:p>
          <a:p>
            <a:pPr marL="0" indent="0">
              <a:buNone/>
            </a:pPr>
            <a:r>
              <a:rPr lang="es-ES" dirty="0" smtClean="0"/>
              <a:t>	III</a:t>
            </a:r>
            <a:r>
              <a:rPr lang="es-ES" dirty="0"/>
              <a:t>. Establece una tabla de seriación de materias, en </a:t>
            </a:r>
            <a:r>
              <a:rPr lang="es-ES" dirty="0" smtClean="0"/>
              <a:t>	la </a:t>
            </a:r>
            <a:r>
              <a:rPr lang="es-ES" dirty="0"/>
              <a:t>cual se indican los requisitos necesarios para </a:t>
            </a:r>
            <a:r>
              <a:rPr lang="es-ES" dirty="0" smtClean="0"/>
              <a:t>	poder </a:t>
            </a:r>
            <a:r>
              <a:rPr lang="es-ES" dirty="0"/>
              <a:t>cursar cada materia. El avance del </a:t>
            </a:r>
            <a:r>
              <a:rPr lang="es-ES" dirty="0" smtClean="0"/>
              <a:t>	estudiante </a:t>
            </a:r>
            <a:r>
              <a:rPr lang="es-ES" dirty="0"/>
              <a:t>se sujeta a dicha </a:t>
            </a:r>
            <a:r>
              <a:rPr lang="es-ES" dirty="0" smtClean="0"/>
              <a:t>seriación.</a:t>
            </a:r>
            <a:endParaRPr lang="es-ES" dirty="0"/>
          </a:p>
        </p:txBody>
      </p:sp>
    </p:spTree>
    <p:extLst>
      <p:ext uri="{BB962C8B-B14F-4D97-AF65-F5344CB8AC3E}">
        <p14:creationId xmlns:p14="http://schemas.microsoft.com/office/powerpoint/2010/main" val="379248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lgn="just">
              <a:buNone/>
            </a:pPr>
            <a:r>
              <a:rPr lang="es-ES" b="1" dirty="0"/>
              <a:t>Artículo 34. </a:t>
            </a:r>
            <a:r>
              <a:rPr lang="es-ES" dirty="0"/>
              <a:t>El bachillerato ofrece las siguientes áreas propedéuticas: </a:t>
            </a:r>
            <a:endParaRPr lang="es-ES" dirty="0" smtClean="0"/>
          </a:p>
          <a:p>
            <a:pPr marL="0" indent="0" algn="just">
              <a:buNone/>
            </a:pPr>
            <a:r>
              <a:rPr lang="es-ES" dirty="0" smtClean="0"/>
              <a:t>	a) Ingeniería </a:t>
            </a:r>
            <a:r>
              <a:rPr lang="es-ES" dirty="0"/>
              <a:t>y Arquitectura (IA); </a:t>
            </a:r>
          </a:p>
          <a:p>
            <a:pPr marL="0" indent="0" algn="just">
              <a:buNone/>
            </a:pPr>
            <a:r>
              <a:rPr lang="es-ES" dirty="0" smtClean="0"/>
              <a:t>	b) Ciencias </a:t>
            </a:r>
            <a:r>
              <a:rPr lang="es-ES" dirty="0"/>
              <a:t>Químico-Biológicas (QB</a:t>
            </a:r>
            <a:r>
              <a:rPr lang="es-ES" dirty="0" smtClean="0"/>
              <a:t>);</a:t>
            </a:r>
          </a:p>
          <a:p>
            <a:pPr marL="0" indent="0" algn="just">
              <a:buNone/>
            </a:pPr>
            <a:r>
              <a:rPr lang="es-ES" dirty="0" smtClean="0"/>
              <a:t>	c</a:t>
            </a:r>
            <a:r>
              <a:rPr lang="es-ES" dirty="0"/>
              <a:t>) Ciencias Económico-Administrativas </a:t>
            </a:r>
            <a:r>
              <a:rPr lang="es-ES" dirty="0" smtClean="0"/>
              <a:t>	(</a:t>
            </a:r>
            <a:r>
              <a:rPr lang="es-ES" dirty="0"/>
              <a:t>EA); y </a:t>
            </a:r>
            <a:endParaRPr lang="es-ES" dirty="0" smtClean="0"/>
          </a:p>
          <a:p>
            <a:pPr marL="0" indent="0" algn="just">
              <a:buNone/>
            </a:pPr>
            <a:r>
              <a:rPr lang="es-ES" dirty="0"/>
              <a:t>	</a:t>
            </a:r>
            <a:r>
              <a:rPr lang="es-ES" dirty="0" smtClean="0"/>
              <a:t>d</a:t>
            </a:r>
            <a:r>
              <a:rPr lang="es-ES" dirty="0"/>
              <a:t>) Ciencias Histórico-Sociales (HS).</a:t>
            </a:r>
          </a:p>
        </p:txBody>
      </p:sp>
      <p:sp>
        <p:nvSpPr>
          <p:cNvPr id="4" name="Título 1"/>
          <p:cNvSpPr>
            <a:spLocks noGrp="1"/>
          </p:cNvSpPr>
          <p:nvPr>
            <p:ph type="title"/>
          </p:nvPr>
        </p:nvSpPr>
        <p:spPr>
          <a:xfrm>
            <a:off x="457200" y="274638"/>
            <a:ext cx="8229600" cy="1143000"/>
          </a:xfrm>
        </p:spPr>
        <p:txBody>
          <a:bodyPr>
            <a:normAutofit fontScale="90000"/>
          </a:bodyPr>
          <a:lstStyle/>
          <a:p>
            <a:r>
              <a:rPr lang="es-ES" b="1" dirty="0" smtClean="0"/>
              <a:t/>
            </a:r>
            <a:br>
              <a:rPr lang="es-ES" b="1" dirty="0" smtClean="0"/>
            </a:br>
            <a:r>
              <a:rPr lang="es-ES" sz="3300" b="1" dirty="0" smtClean="0"/>
              <a:t>Reglamento </a:t>
            </a:r>
            <a:r>
              <a:rPr lang="es-ES" sz="3300" b="1" dirty="0"/>
              <a:t>General de la División del Bachillerato</a:t>
            </a:r>
            <a:endParaRPr lang="es-ES" sz="3300" dirty="0"/>
          </a:p>
        </p:txBody>
      </p:sp>
    </p:spTree>
    <p:extLst>
      <p:ext uri="{BB962C8B-B14F-4D97-AF65-F5344CB8AC3E}">
        <p14:creationId xmlns:p14="http://schemas.microsoft.com/office/powerpoint/2010/main" val="17060030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77500" lnSpcReduction="20000"/>
          </a:bodyPr>
          <a:lstStyle/>
          <a:p>
            <a:pPr marL="0" indent="0" algn="just">
              <a:buNone/>
            </a:pPr>
            <a:r>
              <a:rPr lang="es-ES" b="1" dirty="0"/>
              <a:t>Artículo 37. </a:t>
            </a:r>
            <a:r>
              <a:rPr lang="es-ES" dirty="0"/>
              <a:t>Los alumnos de nuevo ingreso al Bachillerato quedarán inscritos a todas las materias correspondientes al primer semestre, excepto aquellos alumnos que hayan cursado materias equivalentes, quienes se sujetarán al Dictamen que al respecto emita la Dirección de Control Escolar. </a:t>
            </a:r>
            <a:endParaRPr lang="es-ES" dirty="0" smtClean="0"/>
          </a:p>
          <a:p>
            <a:pPr marL="0" indent="0" algn="just">
              <a:buNone/>
            </a:pPr>
            <a:endParaRPr lang="es-ES" dirty="0" smtClean="0"/>
          </a:p>
          <a:p>
            <a:pPr marL="0" indent="0" algn="just">
              <a:buNone/>
            </a:pPr>
            <a:r>
              <a:rPr lang="es-ES" b="1" dirty="0" smtClean="0"/>
              <a:t>Artículo </a:t>
            </a:r>
            <a:r>
              <a:rPr lang="es-ES" b="1" dirty="0"/>
              <a:t>38. </a:t>
            </a:r>
            <a:r>
              <a:rPr lang="es-ES" dirty="0"/>
              <a:t>El alumno se denomina regular de un semestre académico determinado, si no adeuda materias de semestres académicos anteriores. En caso contrario, será alumno irregular de ese </a:t>
            </a:r>
            <a:r>
              <a:rPr lang="es-ES" dirty="0" smtClean="0"/>
              <a:t>semestre materias </a:t>
            </a:r>
            <a:r>
              <a:rPr lang="es-ES" dirty="0"/>
              <a:t>de un semestre académico superior a su número de inscripciones realizadas, excepción hecha con alumnos que ingresen al Bachillerato por artículo cincuenta de este Reglamento</a:t>
            </a:r>
          </a:p>
        </p:txBody>
      </p:sp>
      <p:sp>
        <p:nvSpPr>
          <p:cNvPr id="4" name="Título 1"/>
          <p:cNvSpPr>
            <a:spLocks noGrp="1"/>
          </p:cNvSpPr>
          <p:nvPr>
            <p:ph type="title"/>
          </p:nvPr>
        </p:nvSpPr>
        <p:spPr>
          <a:xfrm>
            <a:off x="457200" y="274638"/>
            <a:ext cx="8229600" cy="1143000"/>
          </a:xfrm>
        </p:spPr>
        <p:txBody>
          <a:bodyPr>
            <a:normAutofit fontScale="90000"/>
          </a:bodyPr>
          <a:lstStyle/>
          <a:p>
            <a:r>
              <a:rPr lang="es-ES" b="1" dirty="0" smtClean="0"/>
              <a:t/>
            </a:r>
            <a:br>
              <a:rPr lang="es-ES" b="1" dirty="0" smtClean="0"/>
            </a:br>
            <a:r>
              <a:rPr lang="es-ES" sz="3300" b="1" dirty="0" smtClean="0"/>
              <a:t>Reglamento </a:t>
            </a:r>
            <a:r>
              <a:rPr lang="es-ES" sz="3300" b="1" dirty="0"/>
              <a:t>General de la División del Bachillerato</a:t>
            </a:r>
            <a:endParaRPr lang="es-ES" sz="3300" dirty="0"/>
          </a:p>
        </p:txBody>
      </p:sp>
    </p:spTree>
    <p:extLst>
      <p:ext uri="{BB962C8B-B14F-4D97-AF65-F5344CB8AC3E}">
        <p14:creationId xmlns:p14="http://schemas.microsoft.com/office/powerpoint/2010/main" val="3956653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20000"/>
          </a:bodyPr>
          <a:lstStyle/>
          <a:p>
            <a:pPr marL="0" indent="0" algn="just">
              <a:buNone/>
            </a:pPr>
            <a:r>
              <a:rPr lang="es-ES" b="1" dirty="0"/>
              <a:t>Artículo 40. </a:t>
            </a:r>
            <a:r>
              <a:rPr lang="es-ES" dirty="0"/>
              <a:t>Cuando al final de un semestre académico un alumno se encuentre reprobado en una o más materias cursadas por segunda ocasión, quedará suspendido en sus derechos de alumno de la Universidad; en tal caso el alumno podrá </a:t>
            </a:r>
            <a:r>
              <a:rPr lang="es-ES" dirty="0" smtClean="0"/>
              <a:t>presentar exámenes </a:t>
            </a:r>
            <a:r>
              <a:rPr lang="es-ES" dirty="0"/>
              <a:t>extraordinarios de regularización cuando éstos sean programados, siempre y cuando no se contravenga el artículo cuarenta y nueve del presente Reglamento. Al aprobar la totalidad de las materias señaladas a que se refiere el presente artículo, podrá inscribirse para continuar su avance académico</a:t>
            </a:r>
          </a:p>
        </p:txBody>
      </p:sp>
      <p:sp>
        <p:nvSpPr>
          <p:cNvPr id="4" name="Título 1"/>
          <p:cNvSpPr>
            <a:spLocks noGrp="1"/>
          </p:cNvSpPr>
          <p:nvPr>
            <p:ph type="title"/>
          </p:nvPr>
        </p:nvSpPr>
        <p:spPr>
          <a:xfrm>
            <a:off x="457200" y="274638"/>
            <a:ext cx="8229600" cy="1143000"/>
          </a:xfrm>
        </p:spPr>
        <p:txBody>
          <a:bodyPr>
            <a:normAutofit fontScale="90000"/>
          </a:bodyPr>
          <a:lstStyle/>
          <a:p>
            <a:r>
              <a:rPr lang="es-ES" b="1" dirty="0" smtClean="0"/>
              <a:t/>
            </a:r>
            <a:br>
              <a:rPr lang="es-ES" b="1" dirty="0" smtClean="0"/>
            </a:br>
            <a:r>
              <a:rPr lang="es-ES" sz="3300" b="1" dirty="0" smtClean="0"/>
              <a:t>Reglamento </a:t>
            </a:r>
            <a:r>
              <a:rPr lang="es-ES" sz="3300" b="1" dirty="0"/>
              <a:t>General de la División del Bachillerato</a:t>
            </a:r>
            <a:endParaRPr lang="es-ES" sz="3300" dirty="0"/>
          </a:p>
        </p:txBody>
      </p:sp>
    </p:spTree>
    <p:extLst>
      <p:ext uri="{BB962C8B-B14F-4D97-AF65-F5344CB8AC3E}">
        <p14:creationId xmlns:p14="http://schemas.microsoft.com/office/powerpoint/2010/main" val="16963281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77500" lnSpcReduction="20000"/>
          </a:bodyPr>
          <a:lstStyle/>
          <a:p>
            <a:pPr marL="0" indent="0" algn="just">
              <a:buNone/>
            </a:pPr>
            <a:r>
              <a:rPr lang="es-ES" b="1" dirty="0"/>
              <a:t>Artículo 41. </a:t>
            </a:r>
            <a:r>
              <a:rPr lang="es-ES" dirty="0"/>
              <a:t>En cada reinscripción, la selección de las materias en que será inscrito cada alumno, de entre aquéllas que estén programadas para ser impartidas en ese semestre, se hará de acuerdo a lo siguiente: </a:t>
            </a:r>
            <a:endParaRPr lang="es-ES" dirty="0" smtClean="0"/>
          </a:p>
          <a:p>
            <a:pPr marL="0" indent="0" algn="just">
              <a:buNone/>
            </a:pPr>
            <a:r>
              <a:rPr lang="es-ES" dirty="0" smtClean="0"/>
              <a:t>	I. Si </a:t>
            </a:r>
            <a:r>
              <a:rPr lang="es-ES" dirty="0"/>
              <a:t>el alumno es regular de su semestre académico </a:t>
            </a:r>
            <a:r>
              <a:rPr lang="es-ES" dirty="0" smtClean="0"/>
              <a:t>	inmediato </a:t>
            </a:r>
            <a:r>
              <a:rPr lang="es-ES" dirty="0"/>
              <a:t>anterior, se le inscribirá en todas las </a:t>
            </a:r>
            <a:r>
              <a:rPr lang="es-ES" dirty="0" smtClean="0"/>
              <a:t>	materias </a:t>
            </a:r>
            <a:r>
              <a:rPr lang="es-ES" dirty="0"/>
              <a:t>del semestre académico siguiente al último </a:t>
            </a:r>
            <a:r>
              <a:rPr lang="es-ES" dirty="0" smtClean="0"/>
              <a:t>	que </a:t>
            </a:r>
            <a:r>
              <a:rPr lang="es-ES" dirty="0"/>
              <a:t>haya aprobado; y </a:t>
            </a:r>
            <a:endParaRPr lang="es-ES" dirty="0" smtClean="0"/>
          </a:p>
          <a:p>
            <a:pPr marL="0" indent="0" algn="just">
              <a:buNone/>
            </a:pPr>
            <a:r>
              <a:rPr lang="es-ES" dirty="0" smtClean="0"/>
              <a:t>	II</a:t>
            </a:r>
            <a:r>
              <a:rPr lang="es-ES" dirty="0"/>
              <a:t>. Si el alumno es irregular de ese semestre, se le </a:t>
            </a:r>
            <a:r>
              <a:rPr lang="es-ES" dirty="0" smtClean="0"/>
              <a:t>	inscribirá </a:t>
            </a:r>
            <a:r>
              <a:rPr lang="es-ES" dirty="0"/>
              <a:t>en las materias que adeuda y en las materias </a:t>
            </a:r>
            <a:r>
              <a:rPr lang="es-ES" dirty="0" smtClean="0"/>
              <a:t>	para </a:t>
            </a:r>
            <a:r>
              <a:rPr lang="es-ES" dirty="0"/>
              <a:t>las cuales ha cubierto los requisitos establecidos </a:t>
            </a:r>
            <a:r>
              <a:rPr lang="es-ES" dirty="0" smtClean="0"/>
              <a:t>	en </a:t>
            </a:r>
            <a:r>
              <a:rPr lang="es-ES" dirty="0"/>
              <a:t>la tabla de seriación, de acuerdo con el orden </a:t>
            </a:r>
            <a:r>
              <a:rPr lang="es-ES" dirty="0" smtClean="0"/>
              <a:t>	progresivo </a:t>
            </a:r>
            <a:r>
              <a:rPr lang="es-ES" dirty="0"/>
              <a:t>de las claves de las materias, sin que el </a:t>
            </a:r>
            <a:r>
              <a:rPr lang="es-ES" dirty="0" smtClean="0"/>
              <a:t>	número </a:t>
            </a:r>
            <a:r>
              <a:rPr lang="es-ES" dirty="0"/>
              <a:t>total de materias sea superior a </a:t>
            </a:r>
            <a:r>
              <a:rPr lang="es-ES" dirty="0" smtClean="0"/>
              <a:t>diez.</a:t>
            </a:r>
            <a:endParaRPr lang="es-ES" dirty="0"/>
          </a:p>
        </p:txBody>
      </p:sp>
      <p:sp>
        <p:nvSpPr>
          <p:cNvPr id="4" name="Título 1"/>
          <p:cNvSpPr>
            <a:spLocks noGrp="1"/>
          </p:cNvSpPr>
          <p:nvPr>
            <p:ph type="title"/>
          </p:nvPr>
        </p:nvSpPr>
        <p:spPr>
          <a:xfrm>
            <a:off x="457200" y="274638"/>
            <a:ext cx="8229600" cy="1143000"/>
          </a:xfrm>
        </p:spPr>
        <p:txBody>
          <a:bodyPr>
            <a:normAutofit fontScale="90000"/>
          </a:bodyPr>
          <a:lstStyle/>
          <a:p>
            <a:r>
              <a:rPr lang="es-ES" b="1" dirty="0" smtClean="0"/>
              <a:t/>
            </a:r>
            <a:br>
              <a:rPr lang="es-ES" b="1" dirty="0" smtClean="0"/>
            </a:br>
            <a:r>
              <a:rPr lang="es-ES" sz="3300" b="1" dirty="0" smtClean="0"/>
              <a:t>Reglamento </a:t>
            </a:r>
            <a:r>
              <a:rPr lang="es-ES" sz="3300" b="1" dirty="0"/>
              <a:t>General de la División del Bachillerato</a:t>
            </a:r>
            <a:endParaRPr lang="es-ES" sz="3300" dirty="0"/>
          </a:p>
        </p:txBody>
      </p:sp>
    </p:spTree>
    <p:extLst>
      <p:ext uri="{BB962C8B-B14F-4D97-AF65-F5344CB8AC3E}">
        <p14:creationId xmlns:p14="http://schemas.microsoft.com/office/powerpoint/2010/main" val="4293914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62500" lnSpcReduction="20000"/>
          </a:bodyPr>
          <a:lstStyle/>
          <a:p>
            <a:pPr marL="0" indent="0" algn="just">
              <a:buNone/>
            </a:pPr>
            <a:r>
              <a:rPr lang="es-ES" b="1" dirty="0"/>
              <a:t>Artículo 42. </a:t>
            </a:r>
            <a:r>
              <a:rPr lang="es-ES" dirty="0"/>
              <a:t>El alumno tendrá derecho a renunciar a materias que le hayan sido asignadas para su siguiente semestre académico, sujetándose a lo establecido en las fracciones, que a continuación se indican: </a:t>
            </a:r>
            <a:endParaRPr lang="es-ES" dirty="0" smtClean="0"/>
          </a:p>
          <a:p>
            <a:pPr marL="0" indent="0" algn="just">
              <a:buNone/>
            </a:pPr>
            <a:r>
              <a:rPr lang="es-ES" dirty="0" smtClean="0"/>
              <a:t>	I. La </a:t>
            </a:r>
            <a:r>
              <a:rPr lang="es-ES" dirty="0"/>
              <a:t>renuncia deberá presentarla por escrito ante la </a:t>
            </a:r>
            <a:r>
              <a:rPr lang="es-ES" dirty="0" smtClean="0"/>
              <a:t>	Dirección </a:t>
            </a:r>
            <a:r>
              <a:rPr lang="es-ES" dirty="0"/>
              <a:t>de </a:t>
            </a:r>
            <a:r>
              <a:rPr lang="es-ES" dirty="0" smtClean="0"/>
              <a:t>	Control </a:t>
            </a:r>
            <a:r>
              <a:rPr lang="es-ES" dirty="0"/>
              <a:t>Escolar dentro de los diez días </a:t>
            </a:r>
            <a:r>
              <a:rPr lang="es-ES" dirty="0" smtClean="0"/>
              <a:t>	hábiles </a:t>
            </a:r>
            <a:r>
              <a:rPr lang="es-ES" dirty="0"/>
              <a:t>después de </a:t>
            </a:r>
            <a:r>
              <a:rPr lang="es-ES" dirty="0" smtClean="0"/>
              <a:t>	iniciadas </a:t>
            </a:r>
            <a:r>
              <a:rPr lang="es-ES" dirty="0"/>
              <a:t>las clases del semestre. Si </a:t>
            </a:r>
            <a:r>
              <a:rPr lang="es-ES" dirty="0" smtClean="0"/>
              <a:t>	el </a:t>
            </a:r>
            <a:r>
              <a:rPr lang="es-ES" dirty="0"/>
              <a:t>alumno no hace uso de este </a:t>
            </a:r>
            <a:r>
              <a:rPr lang="es-ES" dirty="0" smtClean="0"/>
              <a:t>	derecho </a:t>
            </a:r>
            <a:r>
              <a:rPr lang="es-ES" dirty="0"/>
              <a:t>en el término </a:t>
            </a:r>
            <a:r>
              <a:rPr lang="es-ES" dirty="0" smtClean="0"/>
              <a:t>	establecido</a:t>
            </a:r>
            <a:r>
              <a:rPr lang="es-ES" dirty="0"/>
              <a:t>, quedará obligado a cursar </a:t>
            </a:r>
            <a:r>
              <a:rPr lang="es-ES" dirty="0" smtClean="0"/>
              <a:t>	todas </a:t>
            </a:r>
            <a:r>
              <a:rPr lang="es-ES" dirty="0"/>
              <a:t>las </a:t>
            </a:r>
            <a:r>
              <a:rPr lang="es-ES" dirty="0" smtClean="0"/>
              <a:t>	materias </a:t>
            </a:r>
            <a:r>
              <a:rPr lang="es-ES" dirty="0"/>
              <a:t>a las que no haya renunciado; </a:t>
            </a:r>
            <a:endParaRPr lang="es-ES" dirty="0" smtClean="0"/>
          </a:p>
          <a:p>
            <a:pPr marL="0" indent="0" algn="just">
              <a:buNone/>
            </a:pPr>
            <a:r>
              <a:rPr lang="es-ES" dirty="0" smtClean="0"/>
              <a:t>	II</a:t>
            </a:r>
            <a:r>
              <a:rPr lang="es-ES" dirty="0"/>
              <a:t>. El alumno de nuevo ingreso al Bachillerato, que sea </a:t>
            </a:r>
            <a:r>
              <a:rPr lang="es-ES" dirty="0" smtClean="0"/>
              <a:t>	inscrito </a:t>
            </a:r>
            <a:r>
              <a:rPr lang="es-ES" dirty="0"/>
              <a:t>en todas las materias correspondientes al </a:t>
            </a:r>
            <a:r>
              <a:rPr lang="es-ES" dirty="0" smtClean="0"/>
              <a:t>	primer 	semestre </a:t>
            </a:r>
            <a:r>
              <a:rPr lang="es-ES" dirty="0"/>
              <a:t>no tendrá derecho a renunciar a </a:t>
            </a:r>
            <a:r>
              <a:rPr lang="es-ES" dirty="0" smtClean="0"/>
              <a:t>	ninguna </a:t>
            </a:r>
            <a:r>
              <a:rPr lang="es-ES" dirty="0"/>
              <a:t>de ellas; </a:t>
            </a:r>
            <a:endParaRPr lang="es-ES" dirty="0" smtClean="0"/>
          </a:p>
          <a:p>
            <a:pPr marL="0" indent="0" algn="just">
              <a:buNone/>
            </a:pPr>
            <a:r>
              <a:rPr lang="es-ES" dirty="0" smtClean="0"/>
              <a:t>	III</a:t>
            </a:r>
            <a:r>
              <a:rPr lang="es-ES" dirty="0"/>
              <a:t>. Ningún alumno podrá renunciar a las 	materias en que esté </a:t>
            </a:r>
            <a:r>
              <a:rPr lang="es-ES" dirty="0" smtClean="0"/>
              <a:t>	reprobado</a:t>
            </a:r>
            <a:r>
              <a:rPr lang="es-ES" dirty="0"/>
              <a:t>, las cuales aparecerán en los primeros lugares de su </a:t>
            </a:r>
            <a:r>
              <a:rPr lang="es-ES" dirty="0" smtClean="0"/>
              <a:t>	relación </a:t>
            </a:r>
            <a:r>
              <a:rPr lang="es-ES" dirty="0"/>
              <a:t>de materias; y IV. En ningún caso el alumno podrá renunciar </a:t>
            </a:r>
            <a:r>
              <a:rPr lang="es-ES" dirty="0" smtClean="0"/>
              <a:t>	a </a:t>
            </a:r>
            <a:r>
              <a:rPr lang="es-ES" dirty="0"/>
              <a:t>las materias que estén dentro de los primeros cinco lugares de su </a:t>
            </a:r>
            <a:r>
              <a:rPr lang="es-ES" dirty="0" smtClean="0"/>
              <a:t>	relación </a:t>
            </a:r>
            <a:r>
              <a:rPr lang="es-ES" dirty="0"/>
              <a:t>de materias.</a:t>
            </a:r>
          </a:p>
          <a:p>
            <a:pPr marL="0" indent="0">
              <a:buNone/>
            </a:pPr>
            <a:endParaRPr lang="es-ES" dirty="0"/>
          </a:p>
        </p:txBody>
      </p:sp>
      <p:sp>
        <p:nvSpPr>
          <p:cNvPr id="4" name="Título 1"/>
          <p:cNvSpPr>
            <a:spLocks noGrp="1"/>
          </p:cNvSpPr>
          <p:nvPr>
            <p:ph type="title"/>
          </p:nvPr>
        </p:nvSpPr>
        <p:spPr>
          <a:xfrm>
            <a:off x="457200" y="274638"/>
            <a:ext cx="8229600" cy="1143000"/>
          </a:xfrm>
        </p:spPr>
        <p:txBody>
          <a:bodyPr>
            <a:normAutofit fontScale="90000"/>
          </a:bodyPr>
          <a:lstStyle/>
          <a:p>
            <a:r>
              <a:rPr lang="es-ES" b="1" dirty="0" smtClean="0"/>
              <a:t/>
            </a:r>
            <a:br>
              <a:rPr lang="es-ES" b="1" dirty="0" smtClean="0"/>
            </a:br>
            <a:r>
              <a:rPr lang="es-ES" sz="3300" b="1" dirty="0" smtClean="0"/>
              <a:t>Reglamento </a:t>
            </a:r>
            <a:r>
              <a:rPr lang="es-ES" sz="3300" b="1" dirty="0"/>
              <a:t>General de la División del Bachillerato</a:t>
            </a:r>
            <a:endParaRPr lang="es-ES" sz="3300" dirty="0"/>
          </a:p>
        </p:txBody>
      </p:sp>
    </p:spTree>
    <p:extLst>
      <p:ext uri="{BB962C8B-B14F-4D97-AF65-F5344CB8AC3E}">
        <p14:creationId xmlns:p14="http://schemas.microsoft.com/office/powerpoint/2010/main" val="17503226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20000"/>
          </a:bodyPr>
          <a:lstStyle/>
          <a:p>
            <a:pPr marL="0" indent="0" algn="just">
              <a:buNone/>
            </a:pPr>
            <a:r>
              <a:rPr lang="es-ES" b="1" dirty="0"/>
              <a:t>Artículo 43. </a:t>
            </a:r>
            <a:r>
              <a:rPr lang="es-ES" dirty="0"/>
              <a:t>El alumno deberá elegir un área propedéutica al realizar su quinta inscripción, siempre y cuando satisfaga las siguientes condiciones: </a:t>
            </a:r>
            <a:endParaRPr lang="es-ES" dirty="0" smtClean="0"/>
          </a:p>
          <a:p>
            <a:pPr marL="0" indent="0" algn="just">
              <a:buNone/>
            </a:pPr>
            <a:r>
              <a:rPr lang="es-ES" dirty="0" smtClean="0"/>
              <a:t>	I. Que </a:t>
            </a:r>
            <a:r>
              <a:rPr lang="es-ES" dirty="0"/>
              <a:t>haya aprobado un mínimo de </a:t>
            </a:r>
            <a:r>
              <a:rPr lang="es-ES" dirty="0" smtClean="0"/>
              <a:t>	veintinueve </a:t>
            </a:r>
            <a:r>
              <a:rPr lang="es-ES" dirty="0"/>
              <a:t>materias del Tronco Común; y </a:t>
            </a:r>
            <a:endParaRPr lang="es-ES" dirty="0" smtClean="0"/>
          </a:p>
          <a:p>
            <a:pPr marL="0" indent="0" algn="just">
              <a:buNone/>
            </a:pPr>
            <a:r>
              <a:rPr lang="es-ES" dirty="0" smtClean="0"/>
              <a:t>	II</a:t>
            </a:r>
            <a:r>
              <a:rPr lang="es-ES" dirty="0"/>
              <a:t>. Que haya acreditado la materia Orientación </a:t>
            </a:r>
            <a:r>
              <a:rPr lang="es-ES" dirty="0" smtClean="0"/>
              <a:t>	Vocacional </a:t>
            </a:r>
            <a:r>
              <a:rPr lang="es-ES" dirty="0" err="1"/>
              <a:t>Autodecisiva</a:t>
            </a:r>
            <a:r>
              <a:rPr lang="es-ES" dirty="0"/>
              <a:t> del Tronco Común. </a:t>
            </a:r>
            <a:r>
              <a:rPr lang="es-ES" dirty="0" smtClean="0"/>
              <a:t>	Dicha </a:t>
            </a:r>
            <a:r>
              <a:rPr lang="es-ES" dirty="0"/>
              <a:t>elección se realizará mediante el </a:t>
            </a:r>
            <a:r>
              <a:rPr lang="es-ES" dirty="0" smtClean="0"/>
              <a:t>	procedimiento </a:t>
            </a:r>
            <a:r>
              <a:rPr lang="es-ES" dirty="0"/>
              <a:t>administrativo que determine </a:t>
            </a:r>
            <a:r>
              <a:rPr lang="es-ES" dirty="0" smtClean="0"/>
              <a:t>	la </a:t>
            </a:r>
            <a:r>
              <a:rPr lang="es-ES" dirty="0"/>
              <a:t>Dirección de Control Escolar</a:t>
            </a:r>
          </a:p>
        </p:txBody>
      </p:sp>
      <p:sp>
        <p:nvSpPr>
          <p:cNvPr id="5" name="Título 1"/>
          <p:cNvSpPr>
            <a:spLocks noGrp="1"/>
          </p:cNvSpPr>
          <p:nvPr>
            <p:ph type="title"/>
          </p:nvPr>
        </p:nvSpPr>
        <p:spPr>
          <a:xfrm>
            <a:off x="457200" y="274638"/>
            <a:ext cx="8229600" cy="1143000"/>
          </a:xfrm>
        </p:spPr>
        <p:txBody>
          <a:bodyPr>
            <a:normAutofit fontScale="90000"/>
          </a:bodyPr>
          <a:lstStyle/>
          <a:p>
            <a:r>
              <a:rPr lang="es-ES" b="1" dirty="0" smtClean="0"/>
              <a:t/>
            </a:r>
            <a:br>
              <a:rPr lang="es-ES" b="1" dirty="0" smtClean="0"/>
            </a:br>
            <a:r>
              <a:rPr lang="es-ES" sz="3300" b="1" dirty="0" smtClean="0"/>
              <a:t>Reglamento </a:t>
            </a:r>
            <a:r>
              <a:rPr lang="es-ES" sz="3300" b="1" dirty="0"/>
              <a:t>General de la División del Bachillerato</a:t>
            </a:r>
            <a:endParaRPr lang="es-ES" sz="3300" dirty="0"/>
          </a:p>
        </p:txBody>
      </p:sp>
    </p:spTree>
    <p:extLst>
      <p:ext uri="{BB962C8B-B14F-4D97-AF65-F5344CB8AC3E}">
        <p14:creationId xmlns:p14="http://schemas.microsoft.com/office/powerpoint/2010/main" val="2078120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3420" y="1600200"/>
            <a:ext cx="8177159" cy="4525963"/>
          </a:xfrm>
        </p:spPr>
      </p:pic>
    </p:spTree>
    <p:extLst>
      <p:ext uri="{BB962C8B-B14F-4D97-AF65-F5344CB8AC3E}">
        <p14:creationId xmlns:p14="http://schemas.microsoft.com/office/powerpoint/2010/main" val="1240481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77500" lnSpcReduction="20000"/>
          </a:bodyPr>
          <a:lstStyle/>
          <a:p>
            <a:pPr marL="0" indent="0" algn="just">
              <a:buNone/>
            </a:pPr>
            <a:r>
              <a:rPr lang="es-ES" b="1" dirty="0"/>
              <a:t>Artículo 44. </a:t>
            </a:r>
            <a:r>
              <a:rPr lang="es-ES" dirty="0"/>
              <a:t>En caso de que al realizar la quinta inscripción el alumno no cumpla alguna de las condiciones señaladas en el artículo cuarenta y tres del presente Reglamento, la elección de un área propedéutica se diferirá hasta aquella inscripción en la cual se satisfagan dichas condiciones. </a:t>
            </a:r>
            <a:endParaRPr lang="es-ES" dirty="0" smtClean="0"/>
          </a:p>
          <a:p>
            <a:pPr marL="0" indent="0" algn="just">
              <a:buNone/>
            </a:pPr>
            <a:endParaRPr lang="es-ES" dirty="0" smtClean="0"/>
          </a:p>
          <a:p>
            <a:pPr marL="0" indent="0" algn="just">
              <a:buNone/>
            </a:pPr>
            <a:r>
              <a:rPr lang="es-ES" b="1" dirty="0" smtClean="0"/>
              <a:t>Artículo </a:t>
            </a:r>
            <a:r>
              <a:rPr lang="es-ES" b="1" dirty="0"/>
              <a:t>45. </a:t>
            </a:r>
            <a:r>
              <a:rPr lang="es-ES" dirty="0"/>
              <a:t>Ningún alumno podrá cursar materias correspondientes a un área propedéutica, si antes no ha elegido el área de acuerdo con el artículo cuarenta y tres del presente Reglamento. </a:t>
            </a:r>
            <a:endParaRPr lang="es-ES" dirty="0" smtClean="0"/>
          </a:p>
          <a:p>
            <a:pPr marL="0" indent="0" algn="just">
              <a:buNone/>
            </a:pPr>
            <a:endParaRPr lang="es-ES" dirty="0" smtClean="0"/>
          </a:p>
          <a:p>
            <a:pPr marL="0" indent="0" algn="just">
              <a:buNone/>
            </a:pPr>
            <a:r>
              <a:rPr lang="es-ES" b="1" dirty="0" smtClean="0"/>
              <a:t>Artículo </a:t>
            </a:r>
            <a:r>
              <a:rPr lang="es-ES" b="1" dirty="0"/>
              <a:t>46. </a:t>
            </a:r>
            <a:r>
              <a:rPr lang="es-ES" dirty="0"/>
              <a:t>Ningún alumno podrá estar inscrito simultáneamente en más de un área propedéutica. </a:t>
            </a:r>
          </a:p>
        </p:txBody>
      </p:sp>
      <p:sp>
        <p:nvSpPr>
          <p:cNvPr id="5" name="Título 1"/>
          <p:cNvSpPr>
            <a:spLocks noGrp="1"/>
          </p:cNvSpPr>
          <p:nvPr>
            <p:ph type="title"/>
          </p:nvPr>
        </p:nvSpPr>
        <p:spPr>
          <a:xfrm>
            <a:off x="457200" y="274638"/>
            <a:ext cx="8229600" cy="1143000"/>
          </a:xfrm>
        </p:spPr>
        <p:txBody>
          <a:bodyPr>
            <a:normAutofit fontScale="90000"/>
          </a:bodyPr>
          <a:lstStyle/>
          <a:p>
            <a:r>
              <a:rPr lang="es-ES" b="1" dirty="0" smtClean="0"/>
              <a:t/>
            </a:r>
            <a:br>
              <a:rPr lang="es-ES" b="1" dirty="0" smtClean="0"/>
            </a:br>
            <a:r>
              <a:rPr lang="es-ES" sz="3300" b="1" dirty="0" smtClean="0"/>
              <a:t>Reglamento </a:t>
            </a:r>
            <a:r>
              <a:rPr lang="es-ES" sz="3300" b="1" dirty="0"/>
              <a:t>General de la División del Bachillerato</a:t>
            </a:r>
            <a:endParaRPr lang="es-ES" sz="3300" dirty="0"/>
          </a:p>
        </p:txBody>
      </p:sp>
    </p:spTree>
    <p:extLst>
      <p:ext uri="{BB962C8B-B14F-4D97-AF65-F5344CB8AC3E}">
        <p14:creationId xmlns:p14="http://schemas.microsoft.com/office/powerpoint/2010/main" val="37022146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70000" lnSpcReduction="20000"/>
          </a:bodyPr>
          <a:lstStyle/>
          <a:p>
            <a:pPr marL="0" indent="0" algn="just">
              <a:buNone/>
            </a:pPr>
            <a:r>
              <a:rPr lang="es-ES" b="1" dirty="0"/>
              <a:t>Artículo 47. </a:t>
            </a:r>
            <a:r>
              <a:rPr lang="es-ES" dirty="0"/>
              <a:t>Si dentro de los diez primeros días hábiles de iniciado el curso, el alumno desea cambiar de área propedéutica, deberá presentar a la Dirección de Control Escolar, una solicitud por escrito, acompañada del visto bueno del Director del Plantel de su adscripción, así como la opinión que como resultado de entrevista, le hayan practicado en el Centro de Psicología y Psicometría de la Universidad Michoacana de San Nicolás de Hidalgo, la cual tiene como finalidad ayudarlo a normar su criterio</a:t>
            </a:r>
            <a:r>
              <a:rPr lang="es-ES" dirty="0" smtClean="0"/>
              <a:t>.</a:t>
            </a:r>
          </a:p>
          <a:p>
            <a:pPr marL="0" indent="0" algn="just">
              <a:buNone/>
            </a:pPr>
            <a:endParaRPr lang="es-ES" dirty="0" smtClean="0"/>
          </a:p>
          <a:p>
            <a:pPr marL="0" indent="0" algn="just">
              <a:buNone/>
            </a:pPr>
            <a:r>
              <a:rPr lang="es-ES" b="1" dirty="0"/>
              <a:t>Artículo 48. </a:t>
            </a:r>
            <a:r>
              <a:rPr lang="es-ES" dirty="0"/>
              <a:t>Al final de cada semestre académico, y antes de la siguiente inscripción, el alumno recibirá los siguientes documentos: </a:t>
            </a:r>
            <a:endParaRPr lang="es-ES" dirty="0" smtClean="0"/>
          </a:p>
          <a:p>
            <a:pPr marL="0" indent="0" algn="just">
              <a:buNone/>
            </a:pPr>
            <a:r>
              <a:rPr lang="es-ES" dirty="0" smtClean="0"/>
              <a:t>a) Boleta </a:t>
            </a:r>
            <a:r>
              <a:rPr lang="es-ES" dirty="0"/>
              <a:t>de calificaciones de las materias cursadas; y </a:t>
            </a:r>
            <a:endParaRPr lang="es-ES" dirty="0" smtClean="0"/>
          </a:p>
          <a:p>
            <a:pPr marL="0" indent="0" algn="just">
              <a:buNone/>
            </a:pPr>
            <a:r>
              <a:rPr lang="es-ES" dirty="0" smtClean="0"/>
              <a:t>b</a:t>
            </a:r>
            <a:r>
              <a:rPr lang="es-ES" dirty="0"/>
              <a:t>) Relación de materias asignadas para el siguiente semestre </a:t>
            </a:r>
            <a:r>
              <a:rPr lang="es-ES" dirty="0" smtClean="0"/>
              <a:t>académico.</a:t>
            </a:r>
            <a:endParaRPr lang="es-ES" dirty="0"/>
          </a:p>
        </p:txBody>
      </p:sp>
      <p:sp>
        <p:nvSpPr>
          <p:cNvPr id="4" name="Título 1"/>
          <p:cNvSpPr>
            <a:spLocks noGrp="1"/>
          </p:cNvSpPr>
          <p:nvPr>
            <p:ph type="title"/>
          </p:nvPr>
        </p:nvSpPr>
        <p:spPr>
          <a:xfrm>
            <a:off x="457200" y="274638"/>
            <a:ext cx="8229600" cy="1143000"/>
          </a:xfrm>
        </p:spPr>
        <p:txBody>
          <a:bodyPr>
            <a:normAutofit fontScale="90000"/>
          </a:bodyPr>
          <a:lstStyle/>
          <a:p>
            <a:r>
              <a:rPr lang="es-ES" b="1" dirty="0" smtClean="0"/>
              <a:t/>
            </a:r>
            <a:br>
              <a:rPr lang="es-ES" b="1" dirty="0" smtClean="0"/>
            </a:br>
            <a:r>
              <a:rPr lang="es-ES" sz="3300" b="1" dirty="0" smtClean="0"/>
              <a:t>Reglamento </a:t>
            </a:r>
            <a:r>
              <a:rPr lang="es-ES" sz="3300" b="1" dirty="0"/>
              <a:t>General de la División del Bachillerato</a:t>
            </a:r>
            <a:endParaRPr lang="es-ES" sz="3300" dirty="0"/>
          </a:p>
        </p:txBody>
      </p:sp>
    </p:spTree>
    <p:extLst>
      <p:ext uri="{BB962C8B-B14F-4D97-AF65-F5344CB8AC3E}">
        <p14:creationId xmlns:p14="http://schemas.microsoft.com/office/powerpoint/2010/main" val="25712615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70000" lnSpcReduction="20000"/>
          </a:bodyPr>
          <a:lstStyle/>
          <a:p>
            <a:pPr marL="0" indent="0" algn="just">
              <a:buNone/>
            </a:pPr>
            <a:r>
              <a:rPr lang="es-ES" b="1" dirty="0"/>
              <a:t>Artículo 49. </a:t>
            </a:r>
            <a:r>
              <a:rPr lang="es-ES" dirty="0"/>
              <a:t>El alumno tendrá derecho a inscripción al Bachillerato dentro de un periodo de doce semestres escolares, contados ininterrumpidamente a partir del primer ingreso. Si a un alumno le faltara por aprobar un número de materias, superior al que tiene derecho a inscribirse en los semestres que le faltaren, para llegar al plazo establecido en el artículo veintiocho, quedará sin derecho a continuar los estudios de Bachillerato. </a:t>
            </a:r>
            <a:endParaRPr lang="es-ES" dirty="0" smtClean="0"/>
          </a:p>
          <a:p>
            <a:pPr marL="0" indent="0" algn="just">
              <a:buNone/>
            </a:pPr>
            <a:endParaRPr lang="es-ES" dirty="0"/>
          </a:p>
          <a:p>
            <a:pPr marL="0" indent="0" algn="just">
              <a:buNone/>
            </a:pPr>
            <a:r>
              <a:rPr lang="es-ES" b="1" dirty="0" smtClean="0"/>
              <a:t>Artículo </a:t>
            </a:r>
            <a:r>
              <a:rPr lang="es-ES" b="1" dirty="0"/>
              <a:t>50. </a:t>
            </a:r>
            <a:r>
              <a:rPr lang="es-ES" dirty="0"/>
              <a:t>Cualquier alumno que esté sujeto a completar sus estudios de Bachillerato deberá obtener Dictamen de Revalidación, Equivalencias o Convalidación de Estudios emitido por la Dirección de Control Escolar, y sujetarse a un plazo límite para concluir sus estudios, determinado proporcionalmente al número de materias que deba aprobar de acuerdo a lo establecido en el artículo cuarenta y nueve del presente Ordenamiento. El plazo antes mencionado será determinado por la Dirección de Control Escolar. </a:t>
            </a:r>
          </a:p>
        </p:txBody>
      </p:sp>
      <p:sp>
        <p:nvSpPr>
          <p:cNvPr id="4" name="Título 1"/>
          <p:cNvSpPr>
            <a:spLocks noGrp="1"/>
          </p:cNvSpPr>
          <p:nvPr>
            <p:ph type="title"/>
          </p:nvPr>
        </p:nvSpPr>
        <p:spPr>
          <a:xfrm>
            <a:off x="457200" y="274638"/>
            <a:ext cx="8229600" cy="1143000"/>
          </a:xfrm>
        </p:spPr>
        <p:txBody>
          <a:bodyPr>
            <a:normAutofit fontScale="90000"/>
          </a:bodyPr>
          <a:lstStyle/>
          <a:p>
            <a:r>
              <a:rPr lang="es-ES" b="1" dirty="0" smtClean="0"/>
              <a:t/>
            </a:r>
            <a:br>
              <a:rPr lang="es-ES" b="1" dirty="0" smtClean="0"/>
            </a:br>
            <a:r>
              <a:rPr lang="es-ES" sz="3300" b="1" dirty="0" smtClean="0"/>
              <a:t>Reglamento </a:t>
            </a:r>
            <a:r>
              <a:rPr lang="es-ES" sz="3300" b="1" dirty="0"/>
              <a:t>General de la División del Bachillerato</a:t>
            </a:r>
            <a:endParaRPr lang="es-ES" sz="3300" dirty="0"/>
          </a:p>
        </p:txBody>
      </p:sp>
    </p:spTree>
    <p:extLst>
      <p:ext uri="{BB962C8B-B14F-4D97-AF65-F5344CB8AC3E}">
        <p14:creationId xmlns:p14="http://schemas.microsoft.com/office/powerpoint/2010/main" val="11327068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70000" lnSpcReduction="20000"/>
          </a:bodyPr>
          <a:lstStyle/>
          <a:p>
            <a:pPr marL="0" indent="0" algn="just">
              <a:buNone/>
            </a:pPr>
            <a:r>
              <a:rPr lang="es-ES" b="1" dirty="0"/>
              <a:t>Artículo 51. </a:t>
            </a:r>
            <a:r>
              <a:rPr lang="es-ES" dirty="0"/>
              <a:t>El procedimiento de inscripción se realizará de acuerdo al presente Reglamento y al Reglamento General de Inscripciones de la Universidad, mediante el mecanismo que establezca la Dirección de Control Escolar</a:t>
            </a:r>
            <a:r>
              <a:rPr lang="es-ES" dirty="0" smtClean="0"/>
              <a:t>.</a:t>
            </a:r>
          </a:p>
          <a:p>
            <a:pPr marL="0" indent="0" algn="just">
              <a:buNone/>
            </a:pPr>
            <a:endParaRPr lang="es-ES" dirty="0"/>
          </a:p>
          <a:p>
            <a:pPr marL="0" indent="0" algn="just">
              <a:buNone/>
            </a:pPr>
            <a:r>
              <a:rPr lang="es-ES" b="1" dirty="0" smtClean="0"/>
              <a:t>Artículo </a:t>
            </a:r>
            <a:r>
              <a:rPr lang="es-ES" b="1" dirty="0"/>
              <a:t>52. </a:t>
            </a:r>
            <a:r>
              <a:rPr lang="es-ES" dirty="0"/>
              <a:t>Las evaluaciones en cada asignatura se realizarán según lo establecido en el Reglamento General de Exámenes, y en los periodos que señale el Calendario Escolar aprobado por el H. Consejo </a:t>
            </a:r>
            <a:r>
              <a:rPr lang="es-ES" dirty="0" smtClean="0"/>
              <a:t>Universitario</a:t>
            </a:r>
            <a:r>
              <a:rPr lang="es-ES" dirty="0"/>
              <a:t>, con excepción de la materia de Orientación Vocacional </a:t>
            </a:r>
            <a:r>
              <a:rPr lang="es-ES" dirty="0" err="1"/>
              <a:t>Autodecisiva</a:t>
            </a:r>
            <a:r>
              <a:rPr lang="es-ES" dirty="0"/>
              <a:t> la cual es acreditable con el ochenta por ciento de la asistencia a las sesiones impartidas. </a:t>
            </a:r>
            <a:endParaRPr lang="es-ES" dirty="0" smtClean="0"/>
          </a:p>
          <a:p>
            <a:pPr marL="0" indent="0" algn="just">
              <a:buNone/>
            </a:pPr>
            <a:endParaRPr lang="es-ES" dirty="0" smtClean="0"/>
          </a:p>
          <a:p>
            <a:pPr marL="0" indent="0" algn="just">
              <a:buNone/>
            </a:pPr>
            <a:r>
              <a:rPr lang="es-ES" b="1" dirty="0"/>
              <a:t>Artículo 53. </a:t>
            </a:r>
            <a:r>
              <a:rPr lang="es-ES" dirty="0"/>
              <a:t>Para concluir sus estudios del Bachillerato, el alumno deberá aprobar todas las materias del Tronco Común, e íntegramente las materias correspondientes a una de las áreas propedéuticas</a:t>
            </a:r>
          </a:p>
        </p:txBody>
      </p:sp>
      <p:sp>
        <p:nvSpPr>
          <p:cNvPr id="4" name="Título 1"/>
          <p:cNvSpPr>
            <a:spLocks noGrp="1"/>
          </p:cNvSpPr>
          <p:nvPr>
            <p:ph type="title"/>
          </p:nvPr>
        </p:nvSpPr>
        <p:spPr>
          <a:xfrm>
            <a:off x="457200" y="274638"/>
            <a:ext cx="8229600" cy="1143000"/>
          </a:xfrm>
        </p:spPr>
        <p:txBody>
          <a:bodyPr>
            <a:normAutofit fontScale="90000"/>
          </a:bodyPr>
          <a:lstStyle/>
          <a:p>
            <a:r>
              <a:rPr lang="es-ES" b="1" dirty="0" smtClean="0"/>
              <a:t/>
            </a:r>
            <a:br>
              <a:rPr lang="es-ES" b="1" dirty="0" smtClean="0"/>
            </a:br>
            <a:r>
              <a:rPr lang="es-ES" sz="3300" b="1" dirty="0" smtClean="0"/>
              <a:t>Reglamento </a:t>
            </a:r>
            <a:r>
              <a:rPr lang="es-ES" sz="3300" b="1" dirty="0"/>
              <a:t>General de la División del Bachillerato</a:t>
            </a:r>
            <a:endParaRPr lang="es-ES" sz="3300" dirty="0"/>
          </a:p>
        </p:txBody>
      </p:sp>
    </p:spTree>
    <p:extLst>
      <p:ext uri="{BB962C8B-B14F-4D97-AF65-F5344CB8AC3E}">
        <p14:creationId xmlns:p14="http://schemas.microsoft.com/office/powerpoint/2010/main" val="40052507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
            </a:r>
            <a:br>
              <a:rPr lang="es-ES" dirty="0" smtClean="0"/>
            </a:br>
            <a:r>
              <a:rPr lang="es-ES" b="1" dirty="0" smtClean="0"/>
              <a:t>Reglamento </a:t>
            </a:r>
            <a:r>
              <a:rPr lang="es-ES" b="1" dirty="0"/>
              <a:t>General de Exámenes</a:t>
            </a:r>
          </a:p>
        </p:txBody>
      </p:sp>
      <p:sp>
        <p:nvSpPr>
          <p:cNvPr id="3" name="Marcador de contenido 2"/>
          <p:cNvSpPr>
            <a:spLocks noGrp="1"/>
          </p:cNvSpPr>
          <p:nvPr>
            <p:ph idx="1"/>
          </p:nvPr>
        </p:nvSpPr>
        <p:spPr/>
        <p:txBody>
          <a:bodyPr>
            <a:normAutofit fontScale="92500" lnSpcReduction="20000"/>
          </a:bodyPr>
          <a:lstStyle/>
          <a:p>
            <a:pPr marL="0" indent="0" algn="just">
              <a:buNone/>
            </a:pPr>
            <a:r>
              <a:rPr lang="es-ES" b="1" dirty="0"/>
              <a:t>Artículo 1o. </a:t>
            </a:r>
            <a:r>
              <a:rPr lang="es-ES" dirty="0"/>
              <a:t>El conocimiento de las asignaturas que se imparten en las facultades y escuelas de la Universidad Michoacana de San Nicolás de Hidalgo, y la formación intelectual de sus alumnos, se evaluará por medio de los exámenes que establece este Reglamento. Los exámenes también tienen por objeto que el profesor disponga de elementos para evaluar la eficacia de la enseñanza y el aprendizaje, y que el alumno conozca el grado de capacitación que ha adquirido; así como también valorar los conocimientos de los alumnos que deseen ingresar a la Universidad.</a:t>
            </a:r>
          </a:p>
        </p:txBody>
      </p:sp>
    </p:spTree>
    <p:extLst>
      <p:ext uri="{BB962C8B-B14F-4D97-AF65-F5344CB8AC3E}">
        <p14:creationId xmlns:p14="http://schemas.microsoft.com/office/powerpoint/2010/main" val="1290035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buNone/>
            </a:pPr>
            <a:r>
              <a:rPr lang="es-ES" b="1" dirty="0"/>
              <a:t>Artículo 2o</a:t>
            </a:r>
            <a:r>
              <a:rPr lang="es-ES" dirty="0"/>
              <a:t>. Sólo habrá exámenes: </a:t>
            </a:r>
            <a:endParaRPr lang="es-ES" dirty="0" smtClean="0"/>
          </a:p>
          <a:p>
            <a:pPr marL="0" indent="0">
              <a:buNone/>
            </a:pPr>
            <a:r>
              <a:rPr lang="es-ES" dirty="0" smtClean="0"/>
              <a:t>De </a:t>
            </a:r>
            <a:r>
              <a:rPr lang="es-ES" dirty="0"/>
              <a:t>admisión; </a:t>
            </a:r>
            <a:endParaRPr lang="es-ES" dirty="0" smtClean="0"/>
          </a:p>
          <a:p>
            <a:pPr marL="0" indent="0">
              <a:buNone/>
            </a:pPr>
            <a:r>
              <a:rPr lang="es-ES" dirty="0" smtClean="0"/>
              <a:t>Parciales</a:t>
            </a:r>
            <a:r>
              <a:rPr lang="es-ES" dirty="0"/>
              <a:t>; </a:t>
            </a:r>
            <a:endParaRPr lang="es-ES" dirty="0" smtClean="0"/>
          </a:p>
          <a:p>
            <a:pPr marL="0" indent="0">
              <a:buNone/>
            </a:pPr>
            <a:r>
              <a:rPr lang="es-ES" dirty="0" smtClean="0"/>
              <a:t>Ordinarios</a:t>
            </a:r>
            <a:r>
              <a:rPr lang="es-ES" dirty="0"/>
              <a:t>; </a:t>
            </a:r>
            <a:endParaRPr lang="es-ES" dirty="0" smtClean="0"/>
          </a:p>
          <a:p>
            <a:pPr marL="0" indent="0">
              <a:buNone/>
            </a:pPr>
            <a:r>
              <a:rPr lang="es-ES" dirty="0" smtClean="0"/>
              <a:t>Extraordinarios</a:t>
            </a:r>
            <a:r>
              <a:rPr lang="es-ES" dirty="0"/>
              <a:t>; </a:t>
            </a:r>
            <a:endParaRPr lang="es-ES" dirty="0" smtClean="0"/>
          </a:p>
          <a:p>
            <a:pPr marL="0" indent="0">
              <a:buNone/>
            </a:pPr>
            <a:r>
              <a:rPr lang="es-ES" dirty="0" smtClean="0"/>
              <a:t>Extraordinarios </a:t>
            </a:r>
            <a:r>
              <a:rPr lang="es-ES" dirty="0"/>
              <a:t>de Regularización; y </a:t>
            </a:r>
            <a:endParaRPr lang="es-ES" dirty="0" smtClean="0"/>
          </a:p>
          <a:p>
            <a:pPr marL="0" indent="0">
              <a:buNone/>
            </a:pPr>
            <a:r>
              <a:rPr lang="es-ES" dirty="0" smtClean="0"/>
              <a:t>Profesionales</a:t>
            </a:r>
            <a:r>
              <a:rPr lang="es-ES" dirty="0"/>
              <a:t>.</a:t>
            </a:r>
          </a:p>
        </p:txBody>
      </p:sp>
      <p:sp>
        <p:nvSpPr>
          <p:cNvPr id="4" name="Título 1"/>
          <p:cNvSpPr>
            <a:spLocks noGrp="1"/>
          </p:cNvSpPr>
          <p:nvPr>
            <p:ph type="title"/>
          </p:nvPr>
        </p:nvSpPr>
        <p:spPr>
          <a:xfrm>
            <a:off x="457200" y="274638"/>
            <a:ext cx="8229600" cy="1143000"/>
          </a:xfrm>
        </p:spPr>
        <p:txBody>
          <a:bodyPr>
            <a:normAutofit fontScale="90000"/>
          </a:bodyPr>
          <a:lstStyle/>
          <a:p>
            <a:r>
              <a:rPr lang="es-ES" dirty="0" smtClean="0"/>
              <a:t/>
            </a:r>
            <a:br>
              <a:rPr lang="es-ES" dirty="0" smtClean="0"/>
            </a:br>
            <a:r>
              <a:rPr lang="es-ES" b="1" dirty="0" smtClean="0"/>
              <a:t>Reglamento </a:t>
            </a:r>
            <a:r>
              <a:rPr lang="es-ES" b="1" dirty="0"/>
              <a:t>General de Exámenes</a:t>
            </a:r>
          </a:p>
        </p:txBody>
      </p:sp>
    </p:spTree>
    <p:extLst>
      <p:ext uri="{BB962C8B-B14F-4D97-AF65-F5344CB8AC3E}">
        <p14:creationId xmlns:p14="http://schemas.microsoft.com/office/powerpoint/2010/main" val="36124703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77500" lnSpcReduction="20000"/>
          </a:bodyPr>
          <a:lstStyle/>
          <a:p>
            <a:pPr marL="0" indent="0" algn="just">
              <a:buNone/>
            </a:pPr>
            <a:r>
              <a:rPr lang="es-ES" b="1" dirty="0"/>
              <a:t>Artículo 3o. </a:t>
            </a:r>
            <a:r>
              <a:rPr lang="es-ES" dirty="0"/>
              <a:t>Los exámenes se practicarán: </a:t>
            </a:r>
            <a:endParaRPr lang="es-ES" dirty="0" smtClean="0"/>
          </a:p>
          <a:p>
            <a:pPr marL="0" indent="0" algn="just">
              <a:buNone/>
            </a:pPr>
            <a:r>
              <a:rPr lang="es-ES" dirty="0" smtClean="0"/>
              <a:t>	a) De </a:t>
            </a:r>
            <a:r>
              <a:rPr lang="es-ES" dirty="0"/>
              <a:t>acuerdo con el calendario escolar y los </a:t>
            </a:r>
            <a:r>
              <a:rPr lang="es-ES" dirty="0" smtClean="0"/>
              <a:t>	horarios </a:t>
            </a:r>
            <a:r>
              <a:rPr lang="es-ES" dirty="0"/>
              <a:t>que fije la dirección del plantel respectivo; </a:t>
            </a:r>
            <a:endParaRPr lang="es-ES" dirty="0" smtClean="0"/>
          </a:p>
          <a:p>
            <a:pPr marL="0" indent="0" algn="just">
              <a:buNone/>
            </a:pPr>
            <a:r>
              <a:rPr lang="es-ES" dirty="0" smtClean="0"/>
              <a:t>	b</a:t>
            </a:r>
            <a:r>
              <a:rPr lang="es-ES" dirty="0"/>
              <a:t>) En los recintos escolares de la Universidad, salvo </a:t>
            </a:r>
            <a:r>
              <a:rPr lang="es-ES" dirty="0" smtClean="0"/>
              <a:t>	que </a:t>
            </a:r>
            <a:r>
              <a:rPr lang="es-ES" dirty="0"/>
              <a:t>por el carácter de la prueba o por causa de </a:t>
            </a:r>
            <a:r>
              <a:rPr lang="es-ES" dirty="0" smtClean="0"/>
              <a:t>	fuerza </a:t>
            </a:r>
            <a:r>
              <a:rPr lang="es-ES" dirty="0"/>
              <a:t>mayor, la dirección de la escuela o facultad </a:t>
            </a:r>
            <a:r>
              <a:rPr lang="es-ES" dirty="0" smtClean="0"/>
              <a:t>	autorice </a:t>
            </a:r>
            <a:r>
              <a:rPr lang="es-ES" dirty="0"/>
              <a:t>por escrito o verbalmente otro lugar; </a:t>
            </a:r>
            <a:endParaRPr lang="es-ES" dirty="0" smtClean="0"/>
          </a:p>
          <a:p>
            <a:pPr marL="0" indent="0" algn="just">
              <a:buNone/>
            </a:pPr>
            <a:r>
              <a:rPr lang="es-ES" dirty="0" smtClean="0"/>
              <a:t>	c</a:t>
            </a:r>
            <a:r>
              <a:rPr lang="es-ES" dirty="0"/>
              <a:t>) En forma oral, escrita o práctica. Estos </a:t>
            </a:r>
            <a:r>
              <a:rPr lang="es-ES" dirty="0" smtClean="0"/>
              <a:t>	procedimientos </a:t>
            </a:r>
            <a:r>
              <a:rPr lang="es-ES" dirty="0"/>
              <a:t>podrán emplearse simultáneamente </a:t>
            </a:r>
            <a:r>
              <a:rPr lang="es-ES" dirty="0" smtClean="0"/>
              <a:t>	cuando </a:t>
            </a:r>
            <a:r>
              <a:rPr lang="es-ES" dirty="0"/>
              <a:t>así lo requiera la naturaleza de la prueba; y </a:t>
            </a:r>
            <a:endParaRPr lang="es-ES" dirty="0" smtClean="0"/>
          </a:p>
          <a:p>
            <a:pPr marL="0" indent="0" algn="just">
              <a:buNone/>
            </a:pPr>
            <a:r>
              <a:rPr lang="es-ES" dirty="0" smtClean="0"/>
              <a:t>	d</a:t>
            </a:r>
            <a:r>
              <a:rPr lang="es-ES" dirty="0"/>
              <a:t>) Sobre todo el programa de la materia, excepto </a:t>
            </a:r>
            <a:r>
              <a:rPr lang="es-ES" dirty="0" smtClean="0"/>
              <a:t>	cuando </a:t>
            </a:r>
            <a:r>
              <a:rPr lang="es-ES" dirty="0"/>
              <a:t>fueren parciales.</a:t>
            </a:r>
          </a:p>
          <a:p>
            <a:endParaRPr lang="es-ES" dirty="0"/>
          </a:p>
        </p:txBody>
      </p:sp>
      <p:sp>
        <p:nvSpPr>
          <p:cNvPr id="4" name="Título 1"/>
          <p:cNvSpPr>
            <a:spLocks noGrp="1"/>
          </p:cNvSpPr>
          <p:nvPr>
            <p:ph type="title"/>
          </p:nvPr>
        </p:nvSpPr>
        <p:spPr>
          <a:xfrm>
            <a:off x="457200" y="274638"/>
            <a:ext cx="8229600" cy="1143000"/>
          </a:xfrm>
        </p:spPr>
        <p:txBody>
          <a:bodyPr>
            <a:normAutofit fontScale="90000"/>
          </a:bodyPr>
          <a:lstStyle/>
          <a:p>
            <a:r>
              <a:rPr lang="es-ES" dirty="0" smtClean="0"/>
              <a:t/>
            </a:r>
            <a:br>
              <a:rPr lang="es-ES" dirty="0" smtClean="0"/>
            </a:br>
            <a:r>
              <a:rPr lang="es-ES" b="1" dirty="0" smtClean="0"/>
              <a:t>Reglamento </a:t>
            </a:r>
            <a:r>
              <a:rPr lang="es-ES" b="1" dirty="0"/>
              <a:t>General de Exámenes</a:t>
            </a:r>
          </a:p>
        </p:txBody>
      </p:sp>
    </p:spTree>
    <p:extLst>
      <p:ext uri="{BB962C8B-B14F-4D97-AF65-F5344CB8AC3E}">
        <p14:creationId xmlns:p14="http://schemas.microsoft.com/office/powerpoint/2010/main" val="28242098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10000"/>
          </a:bodyPr>
          <a:lstStyle/>
          <a:p>
            <a:pPr marL="0" indent="0" algn="just">
              <a:buNone/>
            </a:pPr>
            <a:r>
              <a:rPr lang="es-ES" b="1" dirty="0"/>
              <a:t>Artículo 5o. </a:t>
            </a:r>
            <a:r>
              <a:rPr lang="es-ES" dirty="0"/>
              <a:t>Para conceder examen, se requiere: </a:t>
            </a:r>
            <a:endParaRPr lang="es-ES" dirty="0" smtClean="0"/>
          </a:p>
          <a:p>
            <a:pPr marL="0" indent="0" algn="just">
              <a:buNone/>
            </a:pPr>
            <a:r>
              <a:rPr lang="es-ES" dirty="0" smtClean="0"/>
              <a:t>	I. No </a:t>
            </a:r>
            <a:r>
              <a:rPr lang="es-ES" dirty="0"/>
              <a:t>tener ningún adeudo con la Tesorería </a:t>
            </a:r>
            <a:r>
              <a:rPr lang="es-ES" dirty="0" smtClean="0"/>
              <a:t>	de </a:t>
            </a:r>
            <a:r>
              <a:rPr lang="es-ES" dirty="0"/>
              <a:t>la Universidad; </a:t>
            </a:r>
            <a:endParaRPr lang="es-ES" dirty="0" smtClean="0"/>
          </a:p>
          <a:p>
            <a:pPr marL="0" indent="0" algn="just">
              <a:buNone/>
            </a:pPr>
            <a:r>
              <a:rPr lang="es-ES" dirty="0" smtClean="0"/>
              <a:t>	II</a:t>
            </a:r>
            <a:r>
              <a:rPr lang="es-ES" dirty="0"/>
              <a:t>. Estar al corriente en el pago de las </a:t>
            </a:r>
            <a:r>
              <a:rPr lang="es-ES" dirty="0" smtClean="0"/>
              <a:t>	cuotas </a:t>
            </a:r>
            <a:r>
              <a:rPr lang="es-ES" dirty="0"/>
              <a:t>a cargo de los alumnos del plantel, </a:t>
            </a:r>
            <a:r>
              <a:rPr lang="es-ES" dirty="0" smtClean="0"/>
              <a:t>	siempre </a:t>
            </a:r>
            <a:r>
              <a:rPr lang="es-ES" dirty="0"/>
              <a:t>que hayan sido aprobadas por el </a:t>
            </a:r>
            <a:r>
              <a:rPr lang="es-ES" dirty="0" smtClean="0"/>
              <a:t>	Consejo </a:t>
            </a:r>
            <a:r>
              <a:rPr lang="es-ES" dirty="0"/>
              <a:t>Técnico; y </a:t>
            </a:r>
            <a:endParaRPr lang="es-ES" dirty="0" smtClean="0"/>
          </a:p>
          <a:p>
            <a:pPr marL="0" indent="0" algn="just">
              <a:buNone/>
            </a:pPr>
            <a:r>
              <a:rPr lang="es-ES" dirty="0"/>
              <a:t>	</a:t>
            </a:r>
            <a:r>
              <a:rPr lang="es-ES" dirty="0" smtClean="0"/>
              <a:t>III</a:t>
            </a:r>
            <a:r>
              <a:rPr lang="es-ES" dirty="0"/>
              <a:t>. Cumplir los demás </a:t>
            </a:r>
            <a:r>
              <a:rPr lang="es-ES" dirty="0" smtClean="0"/>
              <a:t>	requisitos </a:t>
            </a:r>
            <a:r>
              <a:rPr lang="es-ES" dirty="0"/>
              <a:t>señalados </a:t>
            </a:r>
            <a:r>
              <a:rPr lang="es-ES" dirty="0" smtClean="0"/>
              <a:t>	en </a:t>
            </a:r>
            <a:r>
              <a:rPr lang="es-ES" dirty="0"/>
              <a:t>este Reglamento, o en otros </a:t>
            </a:r>
            <a:r>
              <a:rPr lang="es-ES" dirty="0" smtClean="0"/>
              <a:t>	ordenamientos universitarios.</a:t>
            </a:r>
            <a:endParaRPr lang="es-ES" dirty="0"/>
          </a:p>
        </p:txBody>
      </p:sp>
      <p:sp>
        <p:nvSpPr>
          <p:cNvPr id="4" name="Título 1"/>
          <p:cNvSpPr>
            <a:spLocks noGrp="1"/>
          </p:cNvSpPr>
          <p:nvPr>
            <p:ph type="title"/>
          </p:nvPr>
        </p:nvSpPr>
        <p:spPr>
          <a:xfrm>
            <a:off x="457200" y="274638"/>
            <a:ext cx="8229600" cy="1143000"/>
          </a:xfrm>
        </p:spPr>
        <p:txBody>
          <a:bodyPr>
            <a:normAutofit fontScale="90000"/>
          </a:bodyPr>
          <a:lstStyle/>
          <a:p>
            <a:r>
              <a:rPr lang="es-ES" dirty="0" smtClean="0"/>
              <a:t/>
            </a:r>
            <a:br>
              <a:rPr lang="es-ES" dirty="0" smtClean="0"/>
            </a:br>
            <a:r>
              <a:rPr lang="es-ES" b="1" dirty="0" smtClean="0"/>
              <a:t>Reglamento </a:t>
            </a:r>
            <a:r>
              <a:rPr lang="es-ES" b="1" dirty="0"/>
              <a:t>General de Exámenes</a:t>
            </a:r>
          </a:p>
        </p:txBody>
      </p:sp>
    </p:spTree>
    <p:extLst>
      <p:ext uri="{BB962C8B-B14F-4D97-AF65-F5344CB8AC3E}">
        <p14:creationId xmlns:p14="http://schemas.microsoft.com/office/powerpoint/2010/main" val="4057614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70000" lnSpcReduction="20000"/>
          </a:bodyPr>
          <a:lstStyle/>
          <a:p>
            <a:pPr marL="0" indent="0" algn="just">
              <a:buNone/>
            </a:pPr>
            <a:r>
              <a:rPr lang="es-ES" b="1" dirty="0"/>
              <a:t>Artículo 7o. </a:t>
            </a:r>
            <a:r>
              <a:rPr lang="es-ES" dirty="0"/>
              <a:t>Los alumnos podrán justificar su falta de asistencia a clases o a un examen, </a:t>
            </a:r>
            <a:r>
              <a:rPr lang="es-ES" sz="3400" dirty="0"/>
              <a:t>cuando fuere por alguna de estas causas: </a:t>
            </a:r>
            <a:endParaRPr lang="es-ES" sz="3400" dirty="0" smtClean="0"/>
          </a:p>
          <a:p>
            <a:pPr marL="0" indent="0" algn="just">
              <a:buNone/>
            </a:pPr>
            <a:r>
              <a:rPr lang="es-ES" sz="3400" dirty="0"/>
              <a:t>	</a:t>
            </a:r>
            <a:r>
              <a:rPr lang="es-ES" sz="3400" dirty="0" smtClean="0"/>
              <a:t>I</a:t>
            </a:r>
            <a:r>
              <a:rPr lang="es-ES" sz="3400" dirty="0"/>
              <a:t>. Por enfermedad; </a:t>
            </a:r>
            <a:endParaRPr lang="es-ES" sz="3400" dirty="0" smtClean="0"/>
          </a:p>
          <a:p>
            <a:pPr marL="0" indent="0" algn="just">
              <a:buNone/>
            </a:pPr>
            <a:r>
              <a:rPr lang="es-ES" sz="3400" dirty="0"/>
              <a:t>	</a:t>
            </a:r>
            <a:r>
              <a:rPr lang="es-ES" sz="3400" dirty="0" smtClean="0"/>
              <a:t>II</a:t>
            </a:r>
            <a:r>
              <a:rPr lang="es-ES" sz="3400" dirty="0"/>
              <a:t>. Cumplimiento de una comisión, conferida </a:t>
            </a:r>
            <a:r>
              <a:rPr lang="es-ES" sz="3400" dirty="0" smtClean="0"/>
              <a:t>	oficialmente </a:t>
            </a:r>
            <a:r>
              <a:rPr lang="es-ES" sz="3400" dirty="0"/>
              <a:t>y </a:t>
            </a:r>
            <a:r>
              <a:rPr lang="es-ES" sz="3400" dirty="0" smtClean="0"/>
              <a:t>	con </a:t>
            </a:r>
            <a:r>
              <a:rPr lang="es-ES" sz="3400" dirty="0"/>
              <a:t>anuencia previa del director del </a:t>
            </a:r>
            <a:r>
              <a:rPr lang="es-ES" sz="3400" dirty="0" smtClean="0"/>
              <a:t>	plantel</a:t>
            </a:r>
            <a:r>
              <a:rPr lang="es-ES" sz="3400" dirty="0"/>
              <a:t>, siempre que </a:t>
            </a:r>
            <a:r>
              <a:rPr lang="es-ES" sz="3400" dirty="0" smtClean="0"/>
              <a:t>	los </a:t>
            </a:r>
            <a:r>
              <a:rPr lang="es-ES" sz="3400" dirty="0"/>
              <a:t>trabajos realizados en ella </a:t>
            </a:r>
            <a:r>
              <a:rPr lang="es-ES" sz="3400" dirty="0" smtClean="0"/>
              <a:t>	tengan </a:t>
            </a:r>
            <a:r>
              <a:rPr lang="es-ES" sz="3400" dirty="0"/>
              <a:t>estrecha relación con </a:t>
            </a:r>
            <a:r>
              <a:rPr lang="es-ES" sz="3400" dirty="0" smtClean="0"/>
              <a:t>	los </a:t>
            </a:r>
            <a:r>
              <a:rPr lang="es-ES" sz="3400" dirty="0"/>
              <a:t>estudios </a:t>
            </a:r>
            <a:r>
              <a:rPr lang="es-ES" sz="3400" dirty="0" smtClean="0"/>
              <a:t>	universitarios</a:t>
            </a:r>
            <a:r>
              <a:rPr lang="es-ES" sz="3400" dirty="0"/>
              <a:t>, o </a:t>
            </a:r>
            <a:endParaRPr lang="es-ES" sz="3400" dirty="0" smtClean="0"/>
          </a:p>
          <a:p>
            <a:pPr marL="0" indent="0" algn="just">
              <a:buNone/>
            </a:pPr>
            <a:r>
              <a:rPr lang="es-ES" sz="3400" dirty="0"/>
              <a:t>	</a:t>
            </a:r>
            <a:r>
              <a:rPr lang="es-ES" sz="3400" dirty="0" smtClean="0"/>
              <a:t>III</a:t>
            </a:r>
            <a:r>
              <a:rPr lang="es-ES" sz="3400" dirty="0"/>
              <a:t>. Por otro motivo grave. El máximo de faltas de </a:t>
            </a:r>
            <a:r>
              <a:rPr lang="es-ES" sz="3400" dirty="0" smtClean="0"/>
              <a:t>	asistencia </a:t>
            </a:r>
            <a:r>
              <a:rPr lang="es-ES" sz="3400" dirty="0"/>
              <a:t>a clases que se pueden justificar a un </a:t>
            </a:r>
            <a:r>
              <a:rPr lang="es-ES" sz="3400" dirty="0" smtClean="0"/>
              <a:t>	alumno</a:t>
            </a:r>
            <a:r>
              <a:rPr lang="es-ES" sz="3400" dirty="0"/>
              <a:t>, no </a:t>
            </a:r>
            <a:r>
              <a:rPr lang="es-ES" sz="3400" dirty="0" smtClean="0"/>
              <a:t>	excederá </a:t>
            </a:r>
            <a:r>
              <a:rPr lang="es-ES" sz="3400" dirty="0"/>
              <a:t>del número de las impartidas en </a:t>
            </a:r>
            <a:r>
              <a:rPr lang="es-ES" sz="3400" dirty="0" smtClean="0"/>
              <a:t>	un </a:t>
            </a:r>
            <a:r>
              <a:rPr lang="es-ES" sz="3400" dirty="0"/>
              <a:t>mes en los </a:t>
            </a:r>
            <a:r>
              <a:rPr lang="es-ES" sz="3400" dirty="0" smtClean="0"/>
              <a:t>	cursos </a:t>
            </a:r>
            <a:r>
              <a:rPr lang="es-ES" sz="3400" dirty="0"/>
              <a:t>anuales y quince días en los </a:t>
            </a:r>
            <a:r>
              <a:rPr lang="es-ES" dirty="0"/>
              <a:t>cursos </a:t>
            </a:r>
            <a:r>
              <a:rPr lang="es-ES" dirty="0" smtClean="0"/>
              <a:t>	semestrales</a:t>
            </a:r>
            <a:r>
              <a:rPr lang="es-ES" dirty="0"/>
              <a:t>. </a:t>
            </a:r>
          </a:p>
        </p:txBody>
      </p:sp>
      <p:sp>
        <p:nvSpPr>
          <p:cNvPr id="4" name="Título 1"/>
          <p:cNvSpPr>
            <a:spLocks noGrp="1"/>
          </p:cNvSpPr>
          <p:nvPr>
            <p:ph type="title"/>
          </p:nvPr>
        </p:nvSpPr>
        <p:spPr>
          <a:xfrm>
            <a:off x="457200" y="274638"/>
            <a:ext cx="8229600" cy="1143000"/>
          </a:xfrm>
        </p:spPr>
        <p:txBody>
          <a:bodyPr>
            <a:normAutofit fontScale="90000"/>
          </a:bodyPr>
          <a:lstStyle/>
          <a:p>
            <a:r>
              <a:rPr lang="es-ES" dirty="0" smtClean="0"/>
              <a:t/>
            </a:r>
            <a:br>
              <a:rPr lang="es-ES" dirty="0" smtClean="0"/>
            </a:br>
            <a:r>
              <a:rPr lang="es-ES" b="1" dirty="0" smtClean="0"/>
              <a:t>Reglamento </a:t>
            </a:r>
            <a:r>
              <a:rPr lang="es-ES" b="1" dirty="0"/>
              <a:t>General de Exámenes</a:t>
            </a:r>
          </a:p>
        </p:txBody>
      </p:sp>
    </p:spTree>
    <p:extLst>
      <p:ext uri="{BB962C8B-B14F-4D97-AF65-F5344CB8AC3E}">
        <p14:creationId xmlns:p14="http://schemas.microsoft.com/office/powerpoint/2010/main" val="1295556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20000"/>
          </a:bodyPr>
          <a:lstStyle/>
          <a:p>
            <a:pPr marL="0" indent="0" algn="just">
              <a:buNone/>
            </a:pPr>
            <a:r>
              <a:rPr lang="es-ES" b="1" dirty="0"/>
              <a:t>Artículo 8o. </a:t>
            </a:r>
            <a:r>
              <a:rPr lang="es-ES" dirty="0"/>
              <a:t>El alumno deberá justificar las faltas de asistencia ante el director del plantel, precisamente dentro de los primeros diez días siguientes a la fecha en que haya podido reanudar sus estudios. En igual forma procederá cuando faltare a un examen. Si el director considera justificadas las faltas, desde luego lo hará saber así a la Dirección de Servicios Escolares para que se haga la anotación correspondiente; y en su caso, se señalará día y hora para efectuarse el examen suspendido por la no asistencia del alumno</a:t>
            </a:r>
          </a:p>
        </p:txBody>
      </p:sp>
      <p:sp>
        <p:nvSpPr>
          <p:cNvPr id="4" name="Título 1"/>
          <p:cNvSpPr>
            <a:spLocks noGrp="1"/>
          </p:cNvSpPr>
          <p:nvPr>
            <p:ph type="title"/>
          </p:nvPr>
        </p:nvSpPr>
        <p:spPr>
          <a:xfrm>
            <a:off x="457200" y="274638"/>
            <a:ext cx="8229600" cy="1143000"/>
          </a:xfrm>
        </p:spPr>
        <p:txBody>
          <a:bodyPr>
            <a:normAutofit fontScale="90000"/>
          </a:bodyPr>
          <a:lstStyle/>
          <a:p>
            <a:r>
              <a:rPr lang="es-ES" dirty="0" smtClean="0"/>
              <a:t/>
            </a:r>
            <a:br>
              <a:rPr lang="es-ES" dirty="0" smtClean="0"/>
            </a:br>
            <a:r>
              <a:rPr lang="es-ES" b="1" dirty="0" smtClean="0"/>
              <a:t>Reglamento </a:t>
            </a:r>
            <a:r>
              <a:rPr lang="es-ES" b="1" dirty="0"/>
              <a:t>General de Exámenes</a:t>
            </a:r>
          </a:p>
        </p:txBody>
      </p:sp>
    </p:spTree>
    <p:extLst>
      <p:ext uri="{BB962C8B-B14F-4D97-AF65-F5344CB8AC3E}">
        <p14:creationId xmlns:p14="http://schemas.microsoft.com/office/powerpoint/2010/main" val="2875252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contenido 2"/>
          <p:cNvSpPr>
            <a:spLocks noGrp="1"/>
          </p:cNvSpPr>
          <p:nvPr>
            <p:ph idx="1"/>
          </p:nvPr>
        </p:nvSpPr>
        <p:spPr/>
        <p:txBody>
          <a:bodyPr>
            <a:normAutofit fontScale="92500" lnSpcReduction="10000"/>
          </a:bodyPr>
          <a:lstStyle/>
          <a:p>
            <a:r>
              <a:rPr lang="es-ES" sz="3000" b="1" dirty="0"/>
              <a:t>Estatuto </a:t>
            </a:r>
            <a:r>
              <a:rPr lang="es-ES" sz="3000" b="1" dirty="0" smtClean="0"/>
              <a:t>Universitario</a:t>
            </a:r>
          </a:p>
          <a:p>
            <a:pPr marL="0" indent="0" algn="just">
              <a:buNone/>
            </a:pPr>
            <a:r>
              <a:rPr lang="es-ES" dirty="0" smtClean="0"/>
              <a:t>	</a:t>
            </a:r>
            <a:r>
              <a:rPr lang="es-ES" sz="2600" b="1" dirty="0" smtClean="0"/>
              <a:t>Artículo </a:t>
            </a:r>
            <a:r>
              <a:rPr lang="es-ES" sz="2600" b="1" dirty="0"/>
              <a:t>1o</a:t>
            </a:r>
            <a:r>
              <a:rPr lang="es-ES" sz="2600" dirty="0"/>
              <a:t>. La Universidad Michoacana de </a:t>
            </a:r>
            <a:r>
              <a:rPr lang="es-ES" sz="2600" dirty="0" smtClean="0"/>
              <a:t>	San 	Nicolás </a:t>
            </a:r>
            <a:r>
              <a:rPr lang="es-ES" sz="2600" dirty="0"/>
              <a:t>de Hidalgo es una institución de </a:t>
            </a:r>
            <a:r>
              <a:rPr lang="es-ES" sz="2600" dirty="0" smtClean="0"/>
              <a:t>	servicio 	público</a:t>
            </a:r>
            <a:r>
              <a:rPr lang="es-ES" sz="2600" dirty="0"/>
              <a:t>, descentralizada del Estado y </a:t>
            </a:r>
            <a:r>
              <a:rPr lang="es-ES" sz="2600" dirty="0" smtClean="0"/>
              <a:t>	con plena 	capacidad </a:t>
            </a:r>
            <a:r>
              <a:rPr lang="es-ES" sz="2600" dirty="0"/>
              <a:t>jurídica. </a:t>
            </a:r>
            <a:endParaRPr lang="es-ES" sz="2600" dirty="0" smtClean="0"/>
          </a:p>
          <a:p>
            <a:pPr marL="0" indent="0" algn="just">
              <a:buNone/>
            </a:pPr>
            <a:r>
              <a:rPr lang="es-ES" sz="2600" dirty="0"/>
              <a:t>	</a:t>
            </a:r>
            <a:r>
              <a:rPr lang="es-ES" sz="2600" b="1" dirty="0" smtClean="0"/>
              <a:t>Artículo </a:t>
            </a:r>
            <a:r>
              <a:rPr lang="es-ES" sz="2600" b="1" dirty="0"/>
              <a:t>2o. </a:t>
            </a:r>
            <a:r>
              <a:rPr lang="es-ES" sz="2600" dirty="0"/>
              <a:t>Son fines de la Universidad: </a:t>
            </a:r>
          </a:p>
          <a:p>
            <a:pPr marL="0" indent="0" algn="just">
              <a:buNone/>
            </a:pPr>
            <a:r>
              <a:rPr lang="es-ES" sz="2600" dirty="0" smtClean="0"/>
              <a:t>	I. Impartir </a:t>
            </a:r>
            <a:r>
              <a:rPr lang="es-ES" sz="2600" dirty="0"/>
              <a:t>educación para formar profesionales, </a:t>
            </a:r>
            <a:r>
              <a:rPr lang="es-ES" sz="2600" dirty="0" smtClean="0"/>
              <a:t>	técnicos</a:t>
            </a:r>
            <a:r>
              <a:rPr lang="es-ES" sz="2600" dirty="0"/>
              <a:t>, investigadores y maestros </a:t>
            </a:r>
            <a:r>
              <a:rPr lang="es-ES" sz="2600" dirty="0" smtClean="0"/>
              <a:t>	destinados 	a </a:t>
            </a:r>
            <a:r>
              <a:rPr lang="es-ES" sz="2600" dirty="0"/>
              <a:t>la </a:t>
            </a:r>
            <a:r>
              <a:rPr lang="es-ES" sz="2600" dirty="0" smtClean="0"/>
              <a:t>	enseñanza </a:t>
            </a:r>
            <a:r>
              <a:rPr lang="es-ES" sz="2600" dirty="0"/>
              <a:t>media y superior; </a:t>
            </a:r>
            <a:r>
              <a:rPr lang="es-ES" sz="2600" dirty="0" smtClean="0"/>
              <a:t>	</a:t>
            </a:r>
          </a:p>
          <a:p>
            <a:pPr marL="0" indent="0" algn="just">
              <a:buNone/>
            </a:pPr>
            <a:r>
              <a:rPr lang="es-ES" sz="2600" dirty="0"/>
              <a:t>	</a:t>
            </a:r>
            <a:r>
              <a:rPr lang="es-ES" sz="2600" dirty="0" smtClean="0"/>
              <a:t>II</a:t>
            </a:r>
            <a:r>
              <a:rPr lang="es-ES" sz="2600" dirty="0"/>
              <a:t>. Promover y desarrollar la investigación </a:t>
            </a:r>
            <a:r>
              <a:rPr lang="es-ES" sz="2600" dirty="0" smtClean="0"/>
              <a:t>	científica</a:t>
            </a:r>
            <a:r>
              <a:rPr lang="es-ES" sz="2600" dirty="0"/>
              <a:t>; y </a:t>
            </a:r>
            <a:endParaRPr lang="es-ES" sz="2600" dirty="0" smtClean="0"/>
          </a:p>
          <a:p>
            <a:pPr marL="0" indent="0" algn="just">
              <a:buNone/>
            </a:pPr>
            <a:r>
              <a:rPr lang="es-ES" sz="2600" dirty="0"/>
              <a:t>	</a:t>
            </a:r>
            <a:r>
              <a:rPr lang="es-ES" sz="2600" dirty="0" smtClean="0"/>
              <a:t>III</a:t>
            </a:r>
            <a:r>
              <a:rPr lang="es-ES" sz="2600" dirty="0"/>
              <a:t>. Conservar y difundir la cultura</a:t>
            </a:r>
          </a:p>
        </p:txBody>
      </p:sp>
    </p:spTree>
    <p:extLst>
      <p:ext uri="{BB962C8B-B14F-4D97-AF65-F5344CB8AC3E}">
        <p14:creationId xmlns:p14="http://schemas.microsoft.com/office/powerpoint/2010/main" val="38725532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70000" lnSpcReduction="20000"/>
          </a:bodyPr>
          <a:lstStyle/>
          <a:p>
            <a:pPr marL="0" indent="0" algn="just">
              <a:buNone/>
            </a:pPr>
            <a:r>
              <a:rPr lang="es-ES" b="1" dirty="0"/>
              <a:t>Artículo 9o. </a:t>
            </a:r>
            <a:r>
              <a:rPr lang="es-ES" dirty="0"/>
              <a:t>En cada examen se expresará la calificación por medio de los signos aritméticos del 0 (cero) al 10 (diez). La mínima para aprobar una materia es 6 (seis). </a:t>
            </a:r>
            <a:endParaRPr lang="es-ES" dirty="0" smtClean="0"/>
          </a:p>
          <a:p>
            <a:pPr marL="0" indent="0" algn="just">
              <a:buNone/>
            </a:pPr>
            <a:r>
              <a:rPr lang="es-ES" dirty="0" smtClean="0"/>
              <a:t>La </a:t>
            </a:r>
            <a:r>
              <a:rPr lang="es-ES" dirty="0"/>
              <a:t>calificación final se hará constar en números enteros. Cuando resulten fracciones al promediar calificaciones de exámenes parciales o de varios sinodales, se anotará el número entero inferior si la fracción es de 1 a 4 décimos, o el inmediato superior si fuere de 5 a 9 décimos. </a:t>
            </a:r>
            <a:endParaRPr lang="es-ES" dirty="0" smtClean="0"/>
          </a:p>
          <a:p>
            <a:pPr marL="0" indent="0" algn="just">
              <a:buNone/>
            </a:pPr>
            <a:r>
              <a:rPr lang="es-ES" b="1" dirty="0" smtClean="0"/>
              <a:t>Artículo </a:t>
            </a:r>
            <a:r>
              <a:rPr lang="es-ES" b="1" dirty="0"/>
              <a:t>10o. </a:t>
            </a:r>
            <a:r>
              <a:rPr lang="es-ES" dirty="0"/>
              <a:t>Las calificaciones erróneas podrán ser rectificadas, sólo dentro de los 10, diez días siguientes a la fecha en que se hayan dado a conocer y mediante escrito firmado por el profesor o profesores que examinaron, quienes lo entregarán al director de la facultad o escuela y éste, por su parte, comunicará la rectificación a la Dirección de Servicios Escolares</a:t>
            </a:r>
          </a:p>
        </p:txBody>
      </p:sp>
      <p:sp>
        <p:nvSpPr>
          <p:cNvPr id="4" name="Título 1"/>
          <p:cNvSpPr>
            <a:spLocks noGrp="1"/>
          </p:cNvSpPr>
          <p:nvPr>
            <p:ph type="title"/>
          </p:nvPr>
        </p:nvSpPr>
        <p:spPr>
          <a:xfrm>
            <a:off x="457200" y="274638"/>
            <a:ext cx="8229600" cy="1143000"/>
          </a:xfrm>
        </p:spPr>
        <p:txBody>
          <a:bodyPr>
            <a:normAutofit fontScale="90000"/>
          </a:bodyPr>
          <a:lstStyle/>
          <a:p>
            <a:r>
              <a:rPr lang="es-ES" dirty="0" smtClean="0"/>
              <a:t/>
            </a:r>
            <a:br>
              <a:rPr lang="es-ES" dirty="0" smtClean="0"/>
            </a:br>
            <a:r>
              <a:rPr lang="es-ES" b="1" dirty="0" smtClean="0"/>
              <a:t>Reglamento </a:t>
            </a:r>
            <a:r>
              <a:rPr lang="es-ES" b="1" dirty="0"/>
              <a:t>General de Exámenes</a:t>
            </a:r>
          </a:p>
        </p:txBody>
      </p:sp>
    </p:spTree>
    <p:extLst>
      <p:ext uri="{BB962C8B-B14F-4D97-AF65-F5344CB8AC3E}">
        <p14:creationId xmlns:p14="http://schemas.microsoft.com/office/powerpoint/2010/main" val="18537714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62500" lnSpcReduction="20000"/>
          </a:bodyPr>
          <a:lstStyle/>
          <a:p>
            <a:pPr marL="0" indent="0" algn="just">
              <a:buNone/>
            </a:pPr>
            <a:r>
              <a:rPr lang="es-ES" b="1" dirty="0"/>
              <a:t>Artículo 14o. </a:t>
            </a:r>
            <a:r>
              <a:rPr lang="es-ES" dirty="0"/>
              <a:t>Durante el curso de cada materia, el profesor practicará por lo menos dos exámenes parciales, con los requisitos del artículo 3o. Su realización nunca suspenderá las clases, y los temas tratados en uno de ellos no será objeto de los subsecuentes</a:t>
            </a:r>
            <a:r>
              <a:rPr lang="es-ES" dirty="0" smtClean="0"/>
              <a:t>.</a:t>
            </a:r>
          </a:p>
          <a:p>
            <a:pPr marL="0" indent="0" algn="just">
              <a:buNone/>
            </a:pPr>
            <a:endParaRPr lang="es-ES" dirty="0" smtClean="0"/>
          </a:p>
          <a:p>
            <a:pPr marL="0" indent="0" algn="just">
              <a:buNone/>
            </a:pPr>
            <a:r>
              <a:rPr lang="es-ES" b="1" dirty="0"/>
              <a:t>Artículo 15o. </a:t>
            </a:r>
            <a:r>
              <a:rPr lang="es-ES" dirty="0"/>
              <a:t>Para tener derecho a examen parcial, el alumno deberá cumplir los requisitos señalados en el artículo 5o. de este Reglamento</a:t>
            </a:r>
            <a:r>
              <a:rPr lang="es-ES" dirty="0" smtClean="0"/>
              <a:t>.</a:t>
            </a:r>
          </a:p>
          <a:p>
            <a:pPr marL="0" indent="0" algn="just">
              <a:buNone/>
            </a:pPr>
            <a:endParaRPr lang="es-ES" dirty="0" smtClean="0"/>
          </a:p>
          <a:p>
            <a:pPr marL="0" indent="0" algn="just">
              <a:buNone/>
            </a:pPr>
            <a:r>
              <a:rPr lang="es-ES" b="1" dirty="0"/>
              <a:t>Artículo 18o. </a:t>
            </a:r>
            <a:r>
              <a:rPr lang="es-ES" dirty="0"/>
              <a:t>Cuando en los exámenes parciales practicados </a:t>
            </a:r>
            <a:r>
              <a:rPr lang="es-ES" dirty="0" smtClean="0"/>
              <a:t>sobre </a:t>
            </a:r>
            <a:r>
              <a:rPr lang="es-ES" dirty="0"/>
              <a:t>una materia, el alumno obtuviere 8 (ocho) o más como promedio de calificación y hubiere asistido a las clases impartidas en porcentaje no menor del 75%, quedará exento de presentar examen ordinario. En este caso el promedio será la calificación final. Para los efectos de esta disposición, se entiende por clase impartida, aquella a la cual concurra el profesor. Artículo 19o. El error en la calificación de algún examen parcial, se podrá corregir en la forma señalada por el artículo 10o. de este Reglamento.</a:t>
            </a:r>
          </a:p>
        </p:txBody>
      </p:sp>
      <p:sp>
        <p:nvSpPr>
          <p:cNvPr id="4" name="Título 1"/>
          <p:cNvSpPr>
            <a:spLocks noGrp="1"/>
          </p:cNvSpPr>
          <p:nvPr>
            <p:ph type="title"/>
          </p:nvPr>
        </p:nvSpPr>
        <p:spPr>
          <a:xfrm>
            <a:off x="457200" y="274638"/>
            <a:ext cx="8229600" cy="1143000"/>
          </a:xfrm>
        </p:spPr>
        <p:txBody>
          <a:bodyPr>
            <a:normAutofit fontScale="90000"/>
          </a:bodyPr>
          <a:lstStyle/>
          <a:p>
            <a:r>
              <a:rPr lang="es-ES" dirty="0" smtClean="0"/>
              <a:t/>
            </a:r>
            <a:br>
              <a:rPr lang="es-ES" dirty="0" smtClean="0"/>
            </a:br>
            <a:r>
              <a:rPr lang="es-ES" b="1" dirty="0" smtClean="0"/>
              <a:t>Reglamento </a:t>
            </a:r>
            <a:r>
              <a:rPr lang="es-ES" b="1" dirty="0"/>
              <a:t>General de Exámenes</a:t>
            </a:r>
          </a:p>
        </p:txBody>
      </p:sp>
    </p:spTree>
    <p:extLst>
      <p:ext uri="{BB962C8B-B14F-4D97-AF65-F5344CB8AC3E}">
        <p14:creationId xmlns:p14="http://schemas.microsoft.com/office/powerpoint/2010/main" val="35112313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b="1" dirty="0" smtClean="0"/>
              <a:t>Reglamento </a:t>
            </a:r>
            <a:r>
              <a:rPr lang="es-ES" b="1" dirty="0"/>
              <a:t>General de Exámenes</a:t>
            </a:r>
            <a:endParaRPr lang="es-ES" dirty="0"/>
          </a:p>
        </p:txBody>
      </p:sp>
      <p:sp>
        <p:nvSpPr>
          <p:cNvPr id="3" name="Marcador de contenido 2"/>
          <p:cNvSpPr>
            <a:spLocks noGrp="1"/>
          </p:cNvSpPr>
          <p:nvPr>
            <p:ph idx="1"/>
          </p:nvPr>
        </p:nvSpPr>
        <p:spPr/>
        <p:txBody>
          <a:bodyPr>
            <a:normAutofit fontScale="70000" lnSpcReduction="20000"/>
          </a:bodyPr>
          <a:lstStyle/>
          <a:p>
            <a:pPr marL="0" indent="0" algn="just">
              <a:buNone/>
            </a:pPr>
            <a:r>
              <a:rPr lang="es-ES" b="1" dirty="0"/>
              <a:t>Artículo 20o. </a:t>
            </a:r>
            <a:r>
              <a:rPr lang="es-ES" dirty="0"/>
              <a:t>Los exámenes ordinarios se practicarán: </a:t>
            </a:r>
            <a:endParaRPr lang="es-ES" dirty="0" smtClean="0"/>
          </a:p>
          <a:p>
            <a:pPr marL="0" indent="0" algn="just">
              <a:buNone/>
            </a:pPr>
            <a:r>
              <a:rPr lang="es-ES" dirty="0" smtClean="0"/>
              <a:t>	I. Precisamente </a:t>
            </a:r>
            <a:r>
              <a:rPr lang="es-ES" dirty="0"/>
              <a:t>después de haber terminado el curso de la </a:t>
            </a:r>
            <a:r>
              <a:rPr lang="es-ES" dirty="0" smtClean="0"/>
              <a:t>	materia </a:t>
            </a:r>
            <a:r>
              <a:rPr lang="es-ES" dirty="0"/>
              <a:t>del examen, y con los requisitos que establece el </a:t>
            </a:r>
            <a:r>
              <a:rPr lang="es-ES" dirty="0" smtClean="0"/>
              <a:t>	artículo </a:t>
            </a:r>
            <a:r>
              <a:rPr lang="es-ES" dirty="0"/>
              <a:t>3o; </a:t>
            </a:r>
            <a:endParaRPr lang="es-ES" dirty="0" smtClean="0"/>
          </a:p>
          <a:p>
            <a:pPr marL="0" indent="0" algn="just">
              <a:buNone/>
            </a:pPr>
            <a:r>
              <a:rPr lang="es-ES" dirty="0" smtClean="0"/>
              <a:t>	II</a:t>
            </a:r>
            <a:r>
              <a:rPr lang="es-ES" dirty="0"/>
              <a:t>. Por el profesor de la asignatura; </a:t>
            </a:r>
            <a:endParaRPr lang="es-ES" dirty="0" smtClean="0"/>
          </a:p>
          <a:p>
            <a:pPr marL="0" indent="0" algn="just">
              <a:buNone/>
            </a:pPr>
            <a:r>
              <a:rPr lang="es-ES" dirty="0" smtClean="0"/>
              <a:t>	III</a:t>
            </a:r>
            <a:r>
              <a:rPr lang="es-ES" dirty="0"/>
              <a:t>. Siguiendo el orden en que deban ser examinados los </a:t>
            </a:r>
            <a:r>
              <a:rPr lang="es-ES" dirty="0" smtClean="0"/>
              <a:t>	alumnos</a:t>
            </a:r>
            <a:r>
              <a:rPr lang="es-ES" dirty="0"/>
              <a:t>, el cual determinará el profesor de la materia, de </a:t>
            </a:r>
            <a:r>
              <a:rPr lang="es-ES" dirty="0" smtClean="0"/>
              <a:t>	acuerdo </a:t>
            </a:r>
            <a:r>
              <a:rPr lang="es-ES" dirty="0"/>
              <a:t>con el director de la facultad o escuela y tomando </a:t>
            </a:r>
            <a:r>
              <a:rPr lang="es-ES" dirty="0" smtClean="0"/>
              <a:t>	como </a:t>
            </a:r>
            <a:r>
              <a:rPr lang="es-ES" dirty="0"/>
              <a:t>base los estados de examen formulados por la Dirección </a:t>
            </a:r>
            <a:r>
              <a:rPr lang="es-ES" dirty="0" smtClean="0"/>
              <a:t>	de </a:t>
            </a:r>
            <a:r>
              <a:rPr lang="es-ES" dirty="0"/>
              <a:t>Servicios Escolares; y </a:t>
            </a:r>
            <a:endParaRPr lang="es-ES" dirty="0" smtClean="0"/>
          </a:p>
          <a:p>
            <a:pPr marL="0" indent="0" algn="just">
              <a:buNone/>
            </a:pPr>
            <a:r>
              <a:rPr lang="es-ES" dirty="0" smtClean="0"/>
              <a:t>	IV</a:t>
            </a:r>
            <a:r>
              <a:rPr lang="es-ES" dirty="0"/>
              <a:t>. Con duración de diez a treinta minutos por alumno en </a:t>
            </a:r>
            <a:r>
              <a:rPr lang="es-ES" dirty="0" smtClean="0"/>
              <a:t>	forma </a:t>
            </a:r>
            <a:r>
              <a:rPr lang="es-ES" dirty="0"/>
              <a:t>oral, o hasta por dos horas si fueren por escrito. Las </a:t>
            </a:r>
            <a:r>
              <a:rPr lang="es-ES" dirty="0" smtClean="0"/>
              <a:t>	pruebas </a:t>
            </a:r>
            <a:r>
              <a:rPr lang="es-ES" dirty="0"/>
              <a:t>en materias experimentales durarán todo el tiempo </a:t>
            </a:r>
            <a:r>
              <a:rPr lang="es-ES" dirty="0" smtClean="0"/>
              <a:t>	que </a:t>
            </a:r>
            <a:r>
              <a:rPr lang="es-ES" dirty="0"/>
              <a:t>se requiera a juicio del jurado</a:t>
            </a:r>
          </a:p>
        </p:txBody>
      </p:sp>
    </p:spTree>
    <p:extLst>
      <p:ext uri="{BB962C8B-B14F-4D97-AF65-F5344CB8AC3E}">
        <p14:creationId xmlns:p14="http://schemas.microsoft.com/office/powerpoint/2010/main" val="5623830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b="1" dirty="0" smtClean="0"/>
              <a:t>Reglamento </a:t>
            </a:r>
            <a:r>
              <a:rPr lang="es-ES" b="1" dirty="0"/>
              <a:t>General de Exámenes</a:t>
            </a:r>
            <a:endParaRPr lang="es-ES" dirty="0"/>
          </a:p>
        </p:txBody>
      </p:sp>
      <p:sp>
        <p:nvSpPr>
          <p:cNvPr id="3" name="Marcador de contenido 2"/>
          <p:cNvSpPr>
            <a:spLocks noGrp="1"/>
          </p:cNvSpPr>
          <p:nvPr>
            <p:ph idx="1"/>
          </p:nvPr>
        </p:nvSpPr>
        <p:spPr/>
        <p:txBody>
          <a:bodyPr>
            <a:normAutofit fontScale="62500" lnSpcReduction="20000"/>
          </a:bodyPr>
          <a:lstStyle/>
          <a:p>
            <a:pPr marL="0" indent="0" algn="just">
              <a:buNone/>
            </a:pPr>
            <a:r>
              <a:rPr lang="es-ES" b="1" dirty="0"/>
              <a:t>Artículo 24o. </a:t>
            </a:r>
            <a:r>
              <a:rPr lang="es-ES" dirty="0"/>
              <a:t>Para que los alumnos tengan derecho a presentar examen ordinario, deberán: </a:t>
            </a:r>
            <a:endParaRPr lang="es-ES" dirty="0" smtClean="0"/>
          </a:p>
          <a:p>
            <a:pPr marL="0" indent="0" algn="just">
              <a:buNone/>
            </a:pPr>
            <a:r>
              <a:rPr lang="es-ES" dirty="0" smtClean="0"/>
              <a:t>	I. Haber </a:t>
            </a:r>
            <a:r>
              <a:rPr lang="es-ES" dirty="0"/>
              <a:t>cumplido con los requisitos que establece el artículo </a:t>
            </a:r>
            <a:r>
              <a:rPr lang="es-ES" dirty="0" smtClean="0"/>
              <a:t>	5o</a:t>
            </a:r>
            <a:r>
              <a:rPr lang="es-ES" dirty="0"/>
              <a:t>. de este Reglamento; </a:t>
            </a:r>
            <a:endParaRPr lang="es-ES" dirty="0" smtClean="0"/>
          </a:p>
          <a:p>
            <a:pPr marL="0" indent="0" algn="just">
              <a:buNone/>
            </a:pPr>
            <a:r>
              <a:rPr lang="es-ES" dirty="0" smtClean="0"/>
              <a:t>	II</a:t>
            </a:r>
            <a:r>
              <a:rPr lang="es-ES" dirty="0"/>
              <a:t>. Asistido a clases impartidas sobre la materia del examen, </a:t>
            </a:r>
            <a:r>
              <a:rPr lang="es-ES" dirty="0" smtClean="0"/>
              <a:t>	por </a:t>
            </a:r>
            <a:r>
              <a:rPr lang="es-ES" dirty="0"/>
              <a:t>lo menos en un 75%; </a:t>
            </a:r>
            <a:endParaRPr lang="es-ES" dirty="0" smtClean="0"/>
          </a:p>
          <a:p>
            <a:pPr marL="0" indent="0" algn="just">
              <a:buNone/>
            </a:pPr>
            <a:r>
              <a:rPr lang="es-ES" dirty="0" smtClean="0"/>
              <a:t>	III</a:t>
            </a:r>
            <a:r>
              <a:rPr lang="es-ES" dirty="0"/>
              <a:t>. Presentado los trabajos de orden práctico señalados por el </a:t>
            </a:r>
            <a:r>
              <a:rPr lang="es-ES" dirty="0" smtClean="0"/>
              <a:t>	profesor </a:t>
            </a:r>
            <a:r>
              <a:rPr lang="es-ES" dirty="0"/>
              <a:t>de la asignatura, cuando la naturaleza de ésta así lo </a:t>
            </a:r>
            <a:r>
              <a:rPr lang="es-ES" dirty="0" smtClean="0"/>
              <a:t>	requiera</a:t>
            </a:r>
            <a:r>
              <a:rPr lang="es-ES" dirty="0"/>
              <a:t>; </a:t>
            </a:r>
            <a:endParaRPr lang="es-ES" dirty="0" smtClean="0"/>
          </a:p>
          <a:p>
            <a:pPr marL="0" indent="0" algn="just">
              <a:buNone/>
            </a:pPr>
            <a:r>
              <a:rPr lang="es-ES" dirty="0" smtClean="0"/>
              <a:t>	IV</a:t>
            </a:r>
            <a:r>
              <a:rPr lang="es-ES" dirty="0"/>
              <a:t>. Efectuado el 75% de las prácticas realizadas, si el examen se </a:t>
            </a:r>
            <a:r>
              <a:rPr lang="es-ES" dirty="0" smtClean="0"/>
              <a:t>	refiere </a:t>
            </a:r>
            <a:r>
              <a:rPr lang="es-ES" dirty="0"/>
              <a:t>a una de las materias teórico prácticas; y </a:t>
            </a:r>
            <a:endParaRPr lang="es-ES" dirty="0" smtClean="0"/>
          </a:p>
          <a:p>
            <a:pPr marL="0" indent="0" algn="just">
              <a:buNone/>
            </a:pPr>
            <a:r>
              <a:rPr lang="es-ES" dirty="0" smtClean="0"/>
              <a:t>	V</a:t>
            </a:r>
            <a:r>
              <a:rPr lang="es-ES" dirty="0"/>
              <a:t>. Haber presentado más de la mitad de los exámenes </a:t>
            </a:r>
            <a:r>
              <a:rPr lang="es-ES" dirty="0" smtClean="0"/>
              <a:t>	parciales </a:t>
            </a:r>
            <a:r>
              <a:rPr lang="es-ES" dirty="0"/>
              <a:t>que se hayan efectuado. </a:t>
            </a:r>
            <a:endParaRPr lang="es-ES" dirty="0" smtClean="0"/>
          </a:p>
          <a:p>
            <a:pPr marL="0" indent="0" algn="just">
              <a:buNone/>
            </a:pPr>
            <a:r>
              <a:rPr lang="es-ES" dirty="0" smtClean="0"/>
              <a:t>Para </a:t>
            </a:r>
            <a:r>
              <a:rPr lang="es-ES" dirty="0"/>
              <a:t>los efectos de la </a:t>
            </a:r>
            <a:r>
              <a:rPr lang="es-ES" dirty="0" smtClean="0"/>
              <a:t>	fracción </a:t>
            </a:r>
            <a:r>
              <a:rPr lang="es-ES" dirty="0"/>
              <a:t>II se entiende por clase impartida aquella a la que </a:t>
            </a:r>
            <a:r>
              <a:rPr lang="es-ES" dirty="0" smtClean="0"/>
              <a:t>	concurren </a:t>
            </a:r>
            <a:r>
              <a:rPr lang="es-ES" dirty="0"/>
              <a:t>el profesor, aunque no lo hagan los alumnos</a:t>
            </a:r>
          </a:p>
        </p:txBody>
      </p:sp>
    </p:spTree>
    <p:extLst>
      <p:ext uri="{BB962C8B-B14F-4D97-AF65-F5344CB8AC3E}">
        <p14:creationId xmlns:p14="http://schemas.microsoft.com/office/powerpoint/2010/main" val="19239120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b="1" dirty="0" smtClean="0"/>
              <a:t>Reglamento </a:t>
            </a:r>
            <a:r>
              <a:rPr lang="es-ES" b="1" dirty="0"/>
              <a:t>General de Exámenes</a:t>
            </a:r>
            <a:endParaRPr lang="es-ES" dirty="0"/>
          </a:p>
        </p:txBody>
      </p:sp>
      <p:sp>
        <p:nvSpPr>
          <p:cNvPr id="3" name="Marcador de contenido 2"/>
          <p:cNvSpPr>
            <a:spLocks noGrp="1"/>
          </p:cNvSpPr>
          <p:nvPr>
            <p:ph idx="1"/>
          </p:nvPr>
        </p:nvSpPr>
        <p:spPr/>
        <p:txBody>
          <a:bodyPr>
            <a:normAutofit fontScale="85000" lnSpcReduction="20000"/>
          </a:bodyPr>
          <a:lstStyle/>
          <a:p>
            <a:pPr marL="0" indent="0" algn="just">
              <a:buNone/>
            </a:pPr>
            <a:r>
              <a:rPr lang="es-ES" b="1" dirty="0" smtClean="0"/>
              <a:t>Artículo </a:t>
            </a:r>
            <a:r>
              <a:rPr lang="es-ES" b="1" dirty="0"/>
              <a:t>27o. </a:t>
            </a:r>
            <a:r>
              <a:rPr lang="es-ES" dirty="0"/>
              <a:t>El Consejo Técnico de cada facultad o escuela podrá acordar, a solicitud de los interesados, la revisión de las pruebas dentro de los treinta días siguientes a la fecha en que se den a conocer las calificaciones de los exámenes ordinarios, para que éstas puedan ser modificadas sin ninguna limitación, siempre que se trate de pruebas escritas, gráficas u otras susceptibles de revisión. Para tal efecto el director del plantel designará una comisión formada por el titular de la materia y dos profesores que impartan la misma asignatura de que se trate, la que revisará en un plazo no mayor de 10 (diez) días.</a:t>
            </a:r>
          </a:p>
        </p:txBody>
      </p:sp>
    </p:spTree>
    <p:extLst>
      <p:ext uri="{BB962C8B-B14F-4D97-AF65-F5344CB8AC3E}">
        <p14:creationId xmlns:p14="http://schemas.microsoft.com/office/powerpoint/2010/main" val="41467042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b="1" dirty="0" smtClean="0"/>
              <a:t>Reglamento </a:t>
            </a:r>
            <a:r>
              <a:rPr lang="es-ES" b="1" dirty="0"/>
              <a:t>General de Exámenes</a:t>
            </a:r>
            <a:endParaRPr lang="es-ES" dirty="0"/>
          </a:p>
        </p:txBody>
      </p:sp>
      <p:sp>
        <p:nvSpPr>
          <p:cNvPr id="3" name="Marcador de contenido 2"/>
          <p:cNvSpPr>
            <a:spLocks noGrp="1"/>
          </p:cNvSpPr>
          <p:nvPr>
            <p:ph idx="1"/>
          </p:nvPr>
        </p:nvSpPr>
        <p:spPr/>
        <p:txBody>
          <a:bodyPr>
            <a:normAutofit fontScale="62500" lnSpcReduction="20000"/>
          </a:bodyPr>
          <a:lstStyle/>
          <a:p>
            <a:pPr marL="0" indent="0" algn="just">
              <a:buNone/>
            </a:pPr>
            <a:r>
              <a:rPr lang="es-ES" b="1" dirty="0"/>
              <a:t>Artículo 28o. </a:t>
            </a:r>
            <a:r>
              <a:rPr lang="es-ES" dirty="0"/>
              <a:t>Los exámenes extraordinarios se practicarán: </a:t>
            </a:r>
            <a:endParaRPr lang="es-ES" dirty="0" smtClean="0"/>
          </a:p>
          <a:p>
            <a:pPr marL="0" indent="0" algn="just">
              <a:buNone/>
            </a:pPr>
            <a:r>
              <a:rPr lang="es-ES" dirty="0" smtClean="0"/>
              <a:t>	I. Con </a:t>
            </a:r>
            <a:r>
              <a:rPr lang="es-ES" dirty="0"/>
              <a:t>los requisitos señalados en el artículo 3o; </a:t>
            </a:r>
            <a:endParaRPr lang="es-ES" dirty="0" smtClean="0"/>
          </a:p>
          <a:p>
            <a:pPr marL="0" indent="0" algn="just">
              <a:buNone/>
            </a:pPr>
            <a:r>
              <a:rPr lang="es-ES" dirty="0" smtClean="0"/>
              <a:t>	II</a:t>
            </a:r>
            <a:r>
              <a:rPr lang="es-ES" dirty="0"/>
              <a:t>. Por el profesor titular de la materia y un sinodal designado por el </a:t>
            </a:r>
            <a:r>
              <a:rPr lang="es-ES" dirty="0" smtClean="0"/>
              <a:t>	director </a:t>
            </a:r>
            <a:r>
              <a:rPr lang="es-ES" dirty="0"/>
              <a:t>del plantel; y </a:t>
            </a:r>
            <a:endParaRPr lang="es-ES" dirty="0" smtClean="0"/>
          </a:p>
          <a:p>
            <a:pPr marL="0" indent="0" algn="just">
              <a:buNone/>
            </a:pPr>
            <a:r>
              <a:rPr lang="es-ES" dirty="0" smtClean="0"/>
              <a:t>	III</a:t>
            </a:r>
            <a:r>
              <a:rPr lang="es-ES" dirty="0"/>
              <a:t>. Con duración de quince a cuarenta y cinco minutos por alumno </a:t>
            </a:r>
            <a:r>
              <a:rPr lang="es-ES" dirty="0" smtClean="0"/>
              <a:t>	en </a:t>
            </a:r>
            <a:r>
              <a:rPr lang="es-ES" dirty="0"/>
              <a:t>forma oral, o hasta por dos horas si fueren por escrito. Las </a:t>
            </a:r>
            <a:r>
              <a:rPr lang="es-ES" dirty="0" smtClean="0"/>
              <a:t>	pruebas </a:t>
            </a:r>
            <a:r>
              <a:rPr lang="es-ES" dirty="0"/>
              <a:t>experimentales durarán todo el tiempo que se requiera a </a:t>
            </a:r>
            <a:r>
              <a:rPr lang="es-ES" dirty="0" smtClean="0"/>
              <a:t>	juicio </a:t>
            </a:r>
            <a:r>
              <a:rPr lang="es-ES" dirty="0"/>
              <a:t>del jurado. </a:t>
            </a:r>
            <a:endParaRPr lang="es-ES" dirty="0" smtClean="0"/>
          </a:p>
          <a:p>
            <a:pPr marL="0" indent="0" algn="just">
              <a:buNone/>
            </a:pPr>
            <a:endParaRPr lang="es-ES" dirty="0"/>
          </a:p>
          <a:p>
            <a:pPr marL="0" indent="0" algn="just">
              <a:buNone/>
            </a:pPr>
            <a:r>
              <a:rPr lang="es-ES" b="1" dirty="0" smtClean="0"/>
              <a:t>Artículo </a:t>
            </a:r>
            <a:r>
              <a:rPr lang="es-ES" b="1" dirty="0"/>
              <a:t>29o. </a:t>
            </a:r>
            <a:r>
              <a:rPr lang="es-ES" dirty="0"/>
              <a:t>Para tener derecho a examen extraordinario, se requiere: </a:t>
            </a:r>
            <a:endParaRPr lang="es-ES" dirty="0" smtClean="0"/>
          </a:p>
          <a:p>
            <a:pPr marL="0" indent="0" algn="just">
              <a:buNone/>
            </a:pPr>
            <a:r>
              <a:rPr lang="es-ES" dirty="0" smtClean="0"/>
              <a:t>	I. Cumplir </a:t>
            </a:r>
            <a:r>
              <a:rPr lang="es-ES" dirty="0"/>
              <a:t>los requisitos señalados en el artículo 23o. de este </a:t>
            </a:r>
            <a:r>
              <a:rPr lang="es-ES" dirty="0" smtClean="0"/>
              <a:t>	Reglamento</a:t>
            </a:r>
            <a:r>
              <a:rPr lang="es-ES" dirty="0"/>
              <a:t>, con la sola modificación de que la asistencia a clases </a:t>
            </a:r>
            <a:r>
              <a:rPr lang="es-ES" dirty="0" smtClean="0"/>
              <a:t>	teóricas </a:t>
            </a:r>
            <a:r>
              <a:rPr lang="es-ES" dirty="0"/>
              <a:t>será, cuando menos, de un 50% y a las prácticas en un 60%; </a:t>
            </a:r>
            <a:r>
              <a:rPr lang="es-ES" dirty="0" smtClean="0"/>
              <a:t>	y </a:t>
            </a:r>
          </a:p>
          <a:p>
            <a:pPr marL="0" indent="0" algn="just">
              <a:buNone/>
            </a:pPr>
            <a:r>
              <a:rPr lang="es-ES" dirty="0" smtClean="0"/>
              <a:t>	II</a:t>
            </a:r>
            <a:r>
              <a:rPr lang="es-ES" dirty="0"/>
              <a:t>. No haberse presentado al examen ordinario o haber sido </a:t>
            </a:r>
            <a:r>
              <a:rPr lang="es-ES" dirty="0" smtClean="0"/>
              <a:t>	reprobado </a:t>
            </a:r>
            <a:r>
              <a:rPr lang="es-ES" dirty="0"/>
              <a:t>en la materia de </a:t>
            </a:r>
            <a:r>
              <a:rPr lang="es-ES" dirty="0" smtClean="0"/>
              <a:t>éste.</a:t>
            </a:r>
            <a:endParaRPr lang="es-ES" dirty="0"/>
          </a:p>
        </p:txBody>
      </p:sp>
    </p:spTree>
    <p:extLst>
      <p:ext uri="{BB962C8B-B14F-4D97-AF65-F5344CB8AC3E}">
        <p14:creationId xmlns:p14="http://schemas.microsoft.com/office/powerpoint/2010/main" val="25148397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b="1" dirty="0" smtClean="0"/>
              <a:t>Reglamento </a:t>
            </a:r>
            <a:r>
              <a:rPr lang="es-ES" b="1" dirty="0"/>
              <a:t>General de Exámenes</a:t>
            </a:r>
            <a:endParaRPr lang="es-ES" dirty="0"/>
          </a:p>
        </p:txBody>
      </p:sp>
      <p:sp>
        <p:nvSpPr>
          <p:cNvPr id="3" name="Marcador de contenido 2"/>
          <p:cNvSpPr>
            <a:spLocks noGrp="1"/>
          </p:cNvSpPr>
          <p:nvPr>
            <p:ph idx="1"/>
          </p:nvPr>
        </p:nvSpPr>
        <p:spPr/>
        <p:txBody>
          <a:bodyPr>
            <a:normAutofit fontScale="77500" lnSpcReduction="20000"/>
          </a:bodyPr>
          <a:lstStyle/>
          <a:p>
            <a:pPr marL="0" indent="0" algn="just">
              <a:buNone/>
            </a:pPr>
            <a:r>
              <a:rPr lang="es-ES" b="1" dirty="0"/>
              <a:t>Artículo 33o. </a:t>
            </a:r>
            <a:r>
              <a:rPr lang="es-ES" dirty="0"/>
              <a:t>Los exámenes extraordinarios de regularización, se conceden a aquellos alumnos que hayan reprobado exámenes extraordinarios. </a:t>
            </a:r>
            <a:endParaRPr lang="es-ES" dirty="0" smtClean="0"/>
          </a:p>
          <a:p>
            <a:pPr marL="0" indent="0" algn="just">
              <a:buNone/>
            </a:pPr>
            <a:endParaRPr lang="es-ES" b="1" dirty="0"/>
          </a:p>
          <a:p>
            <a:pPr marL="0" indent="0" algn="just">
              <a:buNone/>
            </a:pPr>
            <a:r>
              <a:rPr lang="es-ES" b="1" dirty="0" smtClean="0"/>
              <a:t>Artículo </a:t>
            </a:r>
            <a:r>
              <a:rPr lang="es-ES" b="1" dirty="0"/>
              <a:t>34o. </a:t>
            </a:r>
            <a:r>
              <a:rPr lang="es-ES" dirty="0"/>
              <a:t>El sustentante que repruebe alguna materia en examen extraordinario de regularización y cuando haya cursado nuevamente alguna materia o materias, quedará suspendido en sus derechos de alumno de la Universidad; sin embargo podrá volver </a:t>
            </a:r>
            <a:r>
              <a:rPr lang="es-ES" dirty="0" smtClean="0"/>
              <a:t>a </a:t>
            </a:r>
            <a:r>
              <a:rPr lang="es-ES" dirty="0"/>
              <a:t>presentar examen extraordinario de regularización en la materia o materias reprobadas, en los períodos lectivos subsecuentes y sin limitación de oportunidades, sólo deberán cubrir la cuota que se fije para conceder el examen. Cuando apruebe todas las materias reprobadas podrá continuar sus estudios</a:t>
            </a:r>
          </a:p>
        </p:txBody>
      </p:sp>
    </p:spTree>
    <p:extLst>
      <p:ext uri="{BB962C8B-B14F-4D97-AF65-F5344CB8AC3E}">
        <p14:creationId xmlns:p14="http://schemas.microsoft.com/office/powerpoint/2010/main" val="26547267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D:\Google Drive\Varios Otra Lap\logo_umich_n2.png"/>
          <p:cNvPicPr>
            <a:picLocks noChangeAspect="1" noChangeArrowheads="1"/>
          </p:cNvPicPr>
          <p:nvPr/>
        </p:nvPicPr>
        <p:blipFill>
          <a:blip r:embed="rId2" cstate="print"/>
          <a:srcRect/>
          <a:stretch>
            <a:fillRect/>
          </a:stretch>
        </p:blipFill>
        <p:spPr bwMode="auto">
          <a:xfrm>
            <a:off x="3203848" y="1628800"/>
            <a:ext cx="2808312" cy="3064000"/>
          </a:xfrm>
          <a:prstGeom prst="rect">
            <a:avLst/>
          </a:prstGeom>
          <a:noFill/>
        </p:spPr>
      </p:pic>
      <p:sp>
        <p:nvSpPr>
          <p:cNvPr id="3" name="1 Título"/>
          <p:cNvSpPr txBox="1">
            <a:spLocks/>
          </p:cNvSpPr>
          <p:nvPr/>
        </p:nvSpPr>
        <p:spPr>
          <a:xfrm>
            <a:off x="611560" y="5157192"/>
            <a:ext cx="8136904"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3000" b="1" dirty="0"/>
              <a:t>GRACIAS</a:t>
            </a:r>
          </a:p>
        </p:txBody>
      </p:sp>
    </p:spTree>
    <p:extLst>
      <p:ext uri="{BB962C8B-B14F-4D97-AF65-F5344CB8AC3E}">
        <p14:creationId xmlns:p14="http://schemas.microsoft.com/office/powerpoint/2010/main" val="2471317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b="1" dirty="0"/>
              <a:t/>
            </a:r>
            <a:br>
              <a:rPr lang="es-ES" b="1" dirty="0"/>
            </a:br>
            <a:r>
              <a:rPr lang="es-ES" b="1" dirty="0" smtClean="0"/>
              <a:t>Estatuto </a:t>
            </a:r>
            <a:r>
              <a:rPr lang="es-ES" b="1" dirty="0"/>
              <a:t>Universitario</a:t>
            </a:r>
            <a:br>
              <a:rPr lang="es-ES" b="1" dirty="0"/>
            </a:br>
            <a:endParaRPr lang="es-ES" dirty="0"/>
          </a:p>
        </p:txBody>
      </p:sp>
      <p:sp>
        <p:nvSpPr>
          <p:cNvPr id="3" name="Marcador de contenido 2"/>
          <p:cNvSpPr>
            <a:spLocks noGrp="1"/>
          </p:cNvSpPr>
          <p:nvPr>
            <p:ph idx="1"/>
          </p:nvPr>
        </p:nvSpPr>
        <p:spPr/>
        <p:txBody>
          <a:bodyPr>
            <a:normAutofit/>
          </a:bodyPr>
          <a:lstStyle/>
          <a:p>
            <a:pPr marL="0" indent="0">
              <a:buNone/>
            </a:pPr>
            <a:r>
              <a:rPr lang="es-ES" sz="2400" b="1" dirty="0" smtClean="0"/>
              <a:t>Artículo </a:t>
            </a:r>
            <a:r>
              <a:rPr lang="es-ES" sz="2400" b="1" dirty="0"/>
              <a:t>16. </a:t>
            </a:r>
            <a:r>
              <a:rPr lang="es-ES" sz="2400" dirty="0"/>
              <a:t>Son autoridades </a:t>
            </a:r>
            <a:r>
              <a:rPr lang="es-ES" sz="2400" dirty="0" smtClean="0"/>
              <a:t>universitarias:</a:t>
            </a:r>
          </a:p>
          <a:p>
            <a:pPr marL="0" indent="0">
              <a:buNone/>
            </a:pPr>
            <a:r>
              <a:rPr lang="es-ES" sz="2400" dirty="0" smtClean="0"/>
              <a:t>	I</a:t>
            </a:r>
            <a:r>
              <a:rPr lang="es-ES" sz="2400" dirty="0"/>
              <a:t>. La Junta de Gobierno; </a:t>
            </a:r>
            <a:endParaRPr lang="es-ES" sz="2400" dirty="0" smtClean="0"/>
          </a:p>
          <a:p>
            <a:pPr marL="0" indent="0">
              <a:buNone/>
            </a:pPr>
            <a:r>
              <a:rPr lang="es-ES" sz="2400" dirty="0"/>
              <a:t>	</a:t>
            </a:r>
            <a:r>
              <a:rPr lang="es-ES" sz="2400" dirty="0" smtClean="0"/>
              <a:t>II</a:t>
            </a:r>
            <a:r>
              <a:rPr lang="es-ES" sz="2400" dirty="0"/>
              <a:t>. El Consejo Universitario; </a:t>
            </a:r>
            <a:endParaRPr lang="es-ES" sz="2400" dirty="0" smtClean="0"/>
          </a:p>
          <a:p>
            <a:pPr marL="0" indent="0">
              <a:buNone/>
            </a:pPr>
            <a:r>
              <a:rPr lang="es-ES" sz="2400" dirty="0"/>
              <a:t>	</a:t>
            </a:r>
            <a:r>
              <a:rPr lang="es-ES" sz="2400" dirty="0" smtClean="0"/>
              <a:t>III</a:t>
            </a:r>
            <a:r>
              <a:rPr lang="es-ES" sz="2400" dirty="0"/>
              <a:t>. El Rector; </a:t>
            </a:r>
            <a:endParaRPr lang="es-ES" sz="2400" dirty="0" smtClean="0"/>
          </a:p>
          <a:p>
            <a:pPr marL="0" indent="0">
              <a:buNone/>
            </a:pPr>
            <a:r>
              <a:rPr lang="es-ES" sz="2400" dirty="0"/>
              <a:t>	</a:t>
            </a:r>
            <a:r>
              <a:rPr lang="es-ES" sz="2400" dirty="0" smtClean="0"/>
              <a:t>IV</a:t>
            </a:r>
            <a:r>
              <a:rPr lang="es-ES" sz="2400" dirty="0"/>
              <a:t>. Los Consejos Técnicos; </a:t>
            </a:r>
            <a:endParaRPr lang="es-ES" sz="2400" dirty="0" smtClean="0"/>
          </a:p>
          <a:p>
            <a:pPr marL="0" indent="0">
              <a:buNone/>
            </a:pPr>
            <a:r>
              <a:rPr lang="es-ES" sz="2400" dirty="0"/>
              <a:t>	</a:t>
            </a:r>
            <a:r>
              <a:rPr lang="es-ES" sz="2400" dirty="0" smtClean="0"/>
              <a:t>V</a:t>
            </a:r>
            <a:r>
              <a:rPr lang="es-ES" sz="2400" dirty="0"/>
              <a:t>. Los Directores de Facultades, Escuelas e </a:t>
            </a:r>
            <a:r>
              <a:rPr lang="es-ES" sz="2400" dirty="0" smtClean="0"/>
              <a:t>	Institutos</a:t>
            </a:r>
            <a:r>
              <a:rPr lang="es-ES" sz="2400" dirty="0"/>
              <a:t>; y </a:t>
            </a:r>
            <a:endParaRPr lang="es-ES" sz="2400" dirty="0" smtClean="0"/>
          </a:p>
          <a:p>
            <a:pPr marL="0" indent="0">
              <a:buNone/>
            </a:pPr>
            <a:r>
              <a:rPr lang="es-ES" sz="2400" dirty="0"/>
              <a:t>	</a:t>
            </a:r>
            <a:r>
              <a:rPr lang="es-ES" sz="2400" dirty="0" smtClean="0"/>
              <a:t>VI</a:t>
            </a:r>
            <a:r>
              <a:rPr lang="es-ES" sz="2400" dirty="0"/>
              <a:t>. El Tribunal Universitario. Artículo 17. Las </a:t>
            </a:r>
            <a:r>
              <a:rPr lang="es-ES" sz="2400" dirty="0" smtClean="0"/>
              <a:t>	relaciones </a:t>
            </a:r>
            <a:endParaRPr lang="es-ES" sz="2400" dirty="0"/>
          </a:p>
        </p:txBody>
      </p:sp>
    </p:spTree>
    <p:extLst>
      <p:ext uri="{BB962C8B-B14F-4D97-AF65-F5344CB8AC3E}">
        <p14:creationId xmlns:p14="http://schemas.microsoft.com/office/powerpoint/2010/main" val="2296671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b="1" dirty="0" smtClean="0"/>
              <a:t>Estatuto </a:t>
            </a:r>
            <a:r>
              <a:rPr lang="es-ES" b="1" dirty="0"/>
              <a:t>Universitario</a:t>
            </a:r>
            <a:endParaRPr lang="es-ES" dirty="0"/>
          </a:p>
        </p:txBody>
      </p:sp>
      <p:sp>
        <p:nvSpPr>
          <p:cNvPr id="3" name="Marcador de contenido 2"/>
          <p:cNvSpPr>
            <a:spLocks noGrp="1"/>
          </p:cNvSpPr>
          <p:nvPr>
            <p:ph idx="1"/>
          </p:nvPr>
        </p:nvSpPr>
        <p:spPr/>
        <p:txBody>
          <a:bodyPr>
            <a:normAutofit fontScale="55000" lnSpcReduction="20000"/>
          </a:bodyPr>
          <a:lstStyle/>
          <a:p>
            <a:pPr marL="0" indent="0" algn="just">
              <a:buNone/>
            </a:pPr>
            <a:r>
              <a:rPr lang="es-ES" sz="4400" b="1" dirty="0" smtClean="0"/>
              <a:t>Artículo </a:t>
            </a:r>
            <a:r>
              <a:rPr lang="es-ES" sz="4400" b="1" dirty="0"/>
              <a:t>78. </a:t>
            </a:r>
            <a:r>
              <a:rPr lang="es-ES" sz="4400" dirty="0"/>
              <a:t>Los requisitos para que los estudiantes se </a:t>
            </a:r>
            <a:r>
              <a:rPr lang="es-ES" sz="4400" dirty="0" smtClean="0"/>
              <a:t>	inscriban </a:t>
            </a:r>
            <a:r>
              <a:rPr lang="es-ES" sz="4400" dirty="0"/>
              <a:t>y permanezcan en la Universidad, así como sus </a:t>
            </a:r>
            <a:r>
              <a:rPr lang="es-ES" sz="4400" dirty="0" smtClean="0"/>
              <a:t>	derechos </a:t>
            </a:r>
            <a:r>
              <a:rPr lang="es-ES" sz="4400" dirty="0"/>
              <a:t>y obligaciones, serán establecidos con arreglo a </a:t>
            </a:r>
            <a:r>
              <a:rPr lang="es-ES" sz="4400" dirty="0" smtClean="0"/>
              <a:t>	las 	siguientes </a:t>
            </a:r>
            <a:r>
              <a:rPr lang="es-ES" sz="4400" dirty="0"/>
              <a:t>bases: </a:t>
            </a:r>
            <a:endParaRPr lang="es-ES" sz="4400" dirty="0" smtClean="0"/>
          </a:p>
          <a:p>
            <a:pPr marL="0" indent="0" algn="just">
              <a:buNone/>
            </a:pPr>
            <a:r>
              <a:rPr lang="es-ES" sz="4400" dirty="0" smtClean="0"/>
              <a:t>	I. Los </a:t>
            </a:r>
            <a:r>
              <a:rPr lang="es-ES" sz="4400" dirty="0"/>
              <a:t>aspirantes de nuevo ingreso deberán comprobar </a:t>
            </a:r>
            <a:r>
              <a:rPr lang="es-ES" sz="4400" dirty="0" smtClean="0"/>
              <a:t>	que </a:t>
            </a:r>
            <a:r>
              <a:rPr lang="es-ES" sz="4400" dirty="0"/>
              <a:t>su </a:t>
            </a:r>
            <a:r>
              <a:rPr lang="es-ES" sz="4400" dirty="0" smtClean="0"/>
              <a:t>	estado </a:t>
            </a:r>
            <a:r>
              <a:rPr lang="es-ES" sz="4400" dirty="0"/>
              <a:t>de salud y capacidad son compatibles con </a:t>
            </a:r>
            <a:r>
              <a:rPr lang="es-ES" sz="4400" dirty="0" smtClean="0"/>
              <a:t>	los </a:t>
            </a:r>
            <a:r>
              <a:rPr lang="es-ES" sz="4400" dirty="0"/>
              <a:t>estudios </a:t>
            </a:r>
            <a:r>
              <a:rPr lang="es-ES" sz="4400" dirty="0" smtClean="0"/>
              <a:t>	universitarios</a:t>
            </a:r>
            <a:r>
              <a:rPr lang="es-ES" sz="4400" dirty="0"/>
              <a:t>; </a:t>
            </a:r>
            <a:endParaRPr lang="es-ES" sz="4400" dirty="0" smtClean="0"/>
          </a:p>
          <a:p>
            <a:pPr marL="0" indent="0" algn="just">
              <a:buNone/>
            </a:pPr>
            <a:r>
              <a:rPr lang="es-ES" sz="4400" dirty="0" smtClean="0"/>
              <a:t>	II</a:t>
            </a:r>
            <a:r>
              <a:rPr lang="es-ES" sz="4400" dirty="0"/>
              <a:t>. Al inscribirse los alumnos se comprometerán a </a:t>
            </a:r>
            <a:r>
              <a:rPr lang="es-ES" sz="4400" dirty="0" smtClean="0"/>
              <a:t>	observar </a:t>
            </a:r>
            <a:r>
              <a:rPr lang="es-ES" sz="4400" dirty="0"/>
              <a:t>sus </a:t>
            </a:r>
            <a:r>
              <a:rPr lang="es-ES" sz="4400" dirty="0" smtClean="0"/>
              <a:t>	compromisos </a:t>
            </a:r>
            <a:r>
              <a:rPr lang="es-ES" sz="4400" dirty="0"/>
              <a:t>académicos y a honrar en </a:t>
            </a:r>
            <a:r>
              <a:rPr lang="es-ES" sz="4400" dirty="0" smtClean="0"/>
              <a:t>	todo </a:t>
            </a:r>
            <a:r>
              <a:rPr lang="es-ES" sz="4400" dirty="0"/>
              <a:t>a la institución; </a:t>
            </a:r>
            <a:endParaRPr lang="es-ES" sz="4400" dirty="0" smtClean="0"/>
          </a:p>
          <a:p>
            <a:pPr marL="0" indent="0" algn="just">
              <a:buNone/>
            </a:pPr>
            <a:r>
              <a:rPr lang="es-ES" sz="4400" dirty="0" smtClean="0"/>
              <a:t>	III</a:t>
            </a:r>
            <a:r>
              <a:rPr lang="es-ES" sz="4400" dirty="0"/>
              <a:t>. No se expedirá matrícula en disciplinas que requieran </a:t>
            </a:r>
            <a:r>
              <a:rPr lang="es-ES" sz="4400" dirty="0" smtClean="0"/>
              <a:t>	conocimientos</a:t>
            </a:r>
            <a:r>
              <a:rPr lang="es-ES" sz="4400" dirty="0"/>
              <a:t>, experiencias y habilidades que por </a:t>
            </a:r>
            <a:r>
              <a:rPr lang="es-ES" sz="4400" dirty="0" smtClean="0"/>
              <a:t>	motivos 	didácticos </a:t>
            </a:r>
            <a:r>
              <a:rPr lang="es-ES" sz="4400" dirty="0"/>
              <a:t>debe adquirir el alumno en </a:t>
            </a:r>
            <a:r>
              <a:rPr lang="es-ES" sz="4400" dirty="0" smtClean="0"/>
              <a:t>	curso </a:t>
            </a:r>
            <a:r>
              <a:rPr lang="es-ES" sz="4400" dirty="0"/>
              <a:t>o grados anteriores; </a:t>
            </a:r>
            <a:endParaRPr lang="es-ES" sz="4400" dirty="0" smtClean="0"/>
          </a:p>
        </p:txBody>
      </p:sp>
    </p:spTree>
    <p:extLst>
      <p:ext uri="{BB962C8B-B14F-4D97-AF65-F5344CB8AC3E}">
        <p14:creationId xmlns:p14="http://schemas.microsoft.com/office/powerpoint/2010/main" val="309677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b="1" dirty="0" smtClean="0"/>
              <a:t>Estatuto </a:t>
            </a:r>
            <a:r>
              <a:rPr lang="es-ES" b="1" dirty="0"/>
              <a:t>Universitario</a:t>
            </a:r>
            <a:endParaRPr lang="es-ES" dirty="0"/>
          </a:p>
        </p:txBody>
      </p:sp>
      <p:sp>
        <p:nvSpPr>
          <p:cNvPr id="3" name="Marcador de contenido 2"/>
          <p:cNvSpPr>
            <a:spLocks noGrp="1"/>
          </p:cNvSpPr>
          <p:nvPr>
            <p:ph idx="1"/>
          </p:nvPr>
        </p:nvSpPr>
        <p:spPr/>
        <p:txBody>
          <a:bodyPr>
            <a:normAutofit fontScale="70000" lnSpcReduction="20000"/>
          </a:bodyPr>
          <a:lstStyle/>
          <a:p>
            <a:pPr marL="0" indent="0" algn="just">
              <a:buNone/>
            </a:pPr>
            <a:r>
              <a:rPr lang="es-ES" dirty="0" smtClean="0"/>
              <a:t>	</a:t>
            </a:r>
            <a:r>
              <a:rPr lang="es-ES" sz="3000" dirty="0" smtClean="0"/>
              <a:t>IV</a:t>
            </a:r>
            <a:r>
              <a:rPr lang="es-ES" sz="3000" dirty="0"/>
              <a:t>. El reglamento respectivo señalará los casos en que debe </a:t>
            </a:r>
            <a:r>
              <a:rPr lang="es-ES" sz="3000" dirty="0" smtClean="0"/>
              <a:t>	negarse </a:t>
            </a:r>
            <a:r>
              <a:rPr lang="es-ES" sz="3000" dirty="0"/>
              <a:t>matrícula por falta de aplicación en los estudios y </a:t>
            </a:r>
            <a:r>
              <a:rPr lang="es-ES" sz="3000" dirty="0" smtClean="0"/>
              <a:t>	aquellos </a:t>
            </a:r>
            <a:r>
              <a:rPr lang="es-ES" sz="3000" dirty="0"/>
              <a:t>en que proceda cancelar la inscripción por abandono de </a:t>
            </a:r>
            <a:r>
              <a:rPr lang="es-ES" sz="3000" dirty="0" smtClean="0"/>
              <a:t>	las </a:t>
            </a:r>
            <a:r>
              <a:rPr lang="es-ES" sz="3000" dirty="0"/>
              <a:t>aulas; </a:t>
            </a:r>
          </a:p>
          <a:p>
            <a:pPr marL="0" indent="0" algn="just">
              <a:buNone/>
            </a:pPr>
            <a:r>
              <a:rPr lang="es-ES" sz="3000" dirty="0" smtClean="0"/>
              <a:t>	V</a:t>
            </a:r>
            <a:r>
              <a:rPr lang="es-ES" sz="3000" dirty="0"/>
              <a:t>. Los alumnos estarán facultados para hacer observaciones, de </a:t>
            </a:r>
            <a:r>
              <a:rPr lang="es-ES" sz="3000" dirty="0" smtClean="0"/>
              <a:t>	manera </a:t>
            </a:r>
            <a:r>
              <a:rPr lang="es-ES" sz="3000" dirty="0"/>
              <a:t>ordenada y respetuosa, sobre la falta de cumplimiento de </a:t>
            </a:r>
            <a:r>
              <a:rPr lang="es-ES" sz="3000" dirty="0" smtClean="0"/>
              <a:t>	los </a:t>
            </a:r>
            <a:r>
              <a:rPr lang="es-ES" sz="3000" dirty="0"/>
              <a:t>deberes que incumban a los profesores, a fin de que las </a:t>
            </a:r>
            <a:r>
              <a:rPr lang="es-ES" sz="3000" dirty="0" smtClean="0"/>
              <a:t>	autoridades </a:t>
            </a:r>
            <a:r>
              <a:rPr lang="es-ES" sz="3000" dirty="0"/>
              <a:t>universitarias adopten las medidas pertinentes; </a:t>
            </a:r>
            <a:endParaRPr lang="es-ES" sz="3000" dirty="0" smtClean="0"/>
          </a:p>
          <a:p>
            <a:pPr marL="0" indent="0" algn="just">
              <a:buNone/>
            </a:pPr>
            <a:r>
              <a:rPr lang="es-ES" sz="3000" dirty="0" smtClean="0"/>
              <a:t>	VI</a:t>
            </a:r>
            <a:r>
              <a:rPr lang="es-ES" sz="3000" dirty="0"/>
              <a:t>. Los alumnos que atenten contra los principios o el buen </a:t>
            </a:r>
            <a:r>
              <a:rPr lang="es-ES" sz="3000" dirty="0" smtClean="0"/>
              <a:t>	funcionamiento </a:t>
            </a:r>
            <a:r>
              <a:rPr lang="es-ES" sz="3000" dirty="0"/>
              <a:t>de la Universidad, serán sancionados conforme al </a:t>
            </a:r>
            <a:r>
              <a:rPr lang="es-ES" sz="3000" dirty="0" smtClean="0"/>
              <a:t>	Estatuto </a:t>
            </a:r>
            <a:r>
              <a:rPr lang="es-ES" sz="3000" dirty="0"/>
              <a:t>y los Reglamentos; </a:t>
            </a:r>
            <a:endParaRPr lang="es-ES" sz="3000" dirty="0" smtClean="0"/>
          </a:p>
          <a:p>
            <a:pPr marL="0" indent="0" algn="just">
              <a:buNone/>
            </a:pPr>
            <a:r>
              <a:rPr lang="es-ES" sz="3000" dirty="0" smtClean="0"/>
              <a:t>	VII</a:t>
            </a:r>
            <a:r>
              <a:rPr lang="es-ES" sz="3000" dirty="0"/>
              <a:t>. Los estudiantes contribuirán al sostenimiento de la Institución </a:t>
            </a:r>
            <a:r>
              <a:rPr lang="es-ES" sz="3000" dirty="0" smtClean="0"/>
              <a:t>	en </a:t>
            </a:r>
            <a:r>
              <a:rPr lang="es-ES" sz="3000" dirty="0"/>
              <a:t>los términos que fije el Reglamento correspondiente. Sólo </a:t>
            </a:r>
            <a:r>
              <a:rPr lang="es-ES" sz="3000" dirty="0" smtClean="0"/>
              <a:t>	cuando </a:t>
            </a:r>
            <a:r>
              <a:rPr lang="es-ES" sz="3000" dirty="0"/>
              <a:t>se trate de jóvenes sin recursos suficientes para sostener </a:t>
            </a:r>
            <a:r>
              <a:rPr lang="es-ES" sz="3000" dirty="0" smtClean="0"/>
              <a:t>	sus </a:t>
            </a:r>
            <a:r>
              <a:rPr lang="es-ES" sz="3000" dirty="0"/>
              <a:t>estudios, se podrá conceder exención, </a:t>
            </a:r>
            <a:r>
              <a:rPr lang="es-ES" sz="3000" dirty="0" err="1"/>
              <a:t>diferición</a:t>
            </a:r>
            <a:r>
              <a:rPr lang="es-ES" sz="3000" dirty="0"/>
              <a:t> o reducción </a:t>
            </a:r>
            <a:r>
              <a:rPr lang="es-ES" sz="3000" dirty="0" smtClean="0"/>
              <a:t>	del </a:t>
            </a:r>
            <a:r>
              <a:rPr lang="es-ES" sz="3000" dirty="0"/>
              <a:t>pago de las cuotas que señale el arancel de la Universidad;</a:t>
            </a:r>
          </a:p>
          <a:p>
            <a:endParaRPr lang="es-ES" dirty="0"/>
          </a:p>
        </p:txBody>
      </p:sp>
    </p:spTree>
    <p:extLst>
      <p:ext uri="{BB962C8B-B14F-4D97-AF65-F5344CB8AC3E}">
        <p14:creationId xmlns:p14="http://schemas.microsoft.com/office/powerpoint/2010/main" val="736916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b="1" dirty="0" smtClean="0"/>
              <a:t>Estatuto </a:t>
            </a:r>
            <a:r>
              <a:rPr lang="es-ES" b="1" dirty="0"/>
              <a:t>Universitario</a:t>
            </a:r>
            <a:endParaRPr lang="es-ES" dirty="0"/>
          </a:p>
        </p:txBody>
      </p:sp>
      <p:sp>
        <p:nvSpPr>
          <p:cNvPr id="3" name="Marcador de contenido 2"/>
          <p:cNvSpPr>
            <a:spLocks noGrp="1"/>
          </p:cNvSpPr>
          <p:nvPr>
            <p:ph idx="1"/>
          </p:nvPr>
        </p:nvSpPr>
        <p:spPr/>
        <p:txBody>
          <a:bodyPr>
            <a:noAutofit/>
          </a:bodyPr>
          <a:lstStyle/>
          <a:p>
            <a:pPr marL="0" indent="0" algn="just">
              <a:buNone/>
            </a:pPr>
            <a:r>
              <a:rPr lang="es-ES" sz="2400" dirty="0" smtClean="0"/>
              <a:t>	</a:t>
            </a:r>
            <a:r>
              <a:rPr lang="es-ES" sz="1900" dirty="0" smtClean="0"/>
              <a:t>VIII</a:t>
            </a:r>
            <a:r>
              <a:rPr lang="es-ES" sz="1900" dirty="0"/>
              <a:t>. El Consejo Universitario fijará anualmente el número </a:t>
            </a:r>
            <a:r>
              <a:rPr lang="es-ES" sz="1900" dirty="0" smtClean="0"/>
              <a:t>	de 	becas </a:t>
            </a:r>
            <a:r>
              <a:rPr lang="es-ES" sz="1900" dirty="0"/>
              <a:t>para los alumnos carentes de recursos </a:t>
            </a:r>
            <a:r>
              <a:rPr lang="es-ES" sz="1900" dirty="0" smtClean="0"/>
              <a:t>	económicos </a:t>
            </a:r>
            <a:r>
              <a:rPr lang="es-ES" sz="1900" dirty="0"/>
              <a:t>y </a:t>
            </a:r>
            <a:r>
              <a:rPr lang="es-ES" sz="1900" dirty="0" smtClean="0"/>
              <a:t>	los 	requisitos </a:t>
            </a:r>
            <a:r>
              <a:rPr lang="es-ES" sz="1900" dirty="0"/>
              <a:t>que deban llenar los </a:t>
            </a:r>
            <a:r>
              <a:rPr lang="es-ES" sz="1900" dirty="0" smtClean="0"/>
              <a:t>	aspirantes</a:t>
            </a:r>
            <a:r>
              <a:rPr lang="es-ES" sz="1900" dirty="0"/>
              <a:t>. Un </a:t>
            </a:r>
            <a:r>
              <a:rPr lang="es-ES" sz="1900" dirty="0" smtClean="0"/>
              <a:t>	reglamento 	especial </a:t>
            </a:r>
            <a:r>
              <a:rPr lang="es-ES" sz="1900" dirty="0"/>
              <a:t>determinará las </a:t>
            </a:r>
            <a:r>
              <a:rPr lang="es-ES" sz="1900" dirty="0" smtClean="0"/>
              <a:t>	condiciones </a:t>
            </a:r>
            <a:r>
              <a:rPr lang="es-ES" sz="1900" dirty="0"/>
              <a:t>de ingreso </a:t>
            </a:r>
            <a:r>
              <a:rPr lang="es-ES" sz="1900" dirty="0" smtClean="0"/>
              <a:t>	y </a:t>
            </a:r>
            <a:r>
              <a:rPr lang="es-ES" sz="1900" dirty="0"/>
              <a:t>permanencia </a:t>
            </a:r>
            <a:r>
              <a:rPr lang="es-ES" sz="1900" dirty="0" smtClean="0"/>
              <a:t>	en </a:t>
            </a:r>
            <a:r>
              <a:rPr lang="es-ES" sz="1900" dirty="0"/>
              <a:t>las Casas del </a:t>
            </a:r>
            <a:r>
              <a:rPr lang="es-ES" sz="1900" dirty="0" smtClean="0"/>
              <a:t>	Estudiante</a:t>
            </a:r>
            <a:r>
              <a:rPr lang="es-ES" sz="1900" dirty="0"/>
              <a:t>; </a:t>
            </a:r>
            <a:endParaRPr lang="es-ES" sz="1900" dirty="0" smtClean="0"/>
          </a:p>
          <a:p>
            <a:pPr marL="0" indent="0" algn="just">
              <a:buNone/>
            </a:pPr>
            <a:r>
              <a:rPr lang="es-ES" sz="1900" dirty="0" smtClean="0"/>
              <a:t>	IX</a:t>
            </a:r>
            <a:r>
              <a:rPr lang="es-ES" sz="1900" dirty="0"/>
              <a:t>. Los alumnos podrán asociarse con fines educativos y </a:t>
            </a:r>
            <a:r>
              <a:rPr lang="es-ES" sz="1900" dirty="0" smtClean="0"/>
              <a:t>	para 	colaborar </a:t>
            </a:r>
            <a:r>
              <a:rPr lang="es-ES" sz="1900" dirty="0"/>
              <a:t>con la Universidad en las actividades </a:t>
            </a:r>
            <a:r>
              <a:rPr lang="es-ES" sz="1900" dirty="0" smtClean="0"/>
              <a:t>	encaminadas </a:t>
            </a:r>
            <a:r>
              <a:rPr lang="es-ES" sz="1900" dirty="0"/>
              <a:t>a </a:t>
            </a:r>
            <a:r>
              <a:rPr lang="es-ES" sz="1900" dirty="0" smtClean="0"/>
              <a:t>	su </a:t>
            </a:r>
            <a:r>
              <a:rPr lang="es-ES" sz="1900" dirty="0"/>
              <a:t>superación cultural, económica y </a:t>
            </a:r>
            <a:r>
              <a:rPr lang="es-ES" sz="1900" dirty="0" smtClean="0"/>
              <a:t>	social</a:t>
            </a:r>
            <a:r>
              <a:rPr lang="es-ES" sz="1900" dirty="0"/>
              <a:t>. Las sociedades </a:t>
            </a:r>
            <a:r>
              <a:rPr lang="es-ES" sz="1900" dirty="0" smtClean="0"/>
              <a:t>	estudiantiles </a:t>
            </a:r>
            <a:r>
              <a:rPr lang="es-ES" sz="1900" dirty="0"/>
              <a:t>y la federación de </a:t>
            </a:r>
            <a:r>
              <a:rPr lang="es-ES" sz="1900" dirty="0" smtClean="0"/>
              <a:t>	éstas</a:t>
            </a:r>
            <a:r>
              <a:rPr lang="es-ES" sz="1900" dirty="0"/>
              <a:t>, representarán a sus </a:t>
            </a:r>
            <a:r>
              <a:rPr lang="es-ES" sz="1900" dirty="0" smtClean="0"/>
              <a:t>	miembros </a:t>
            </a:r>
            <a:r>
              <a:rPr lang="es-ES" sz="1900" dirty="0"/>
              <a:t>en el arreglo de </a:t>
            </a:r>
            <a:r>
              <a:rPr lang="es-ES" sz="1900" dirty="0" smtClean="0"/>
              <a:t>	asuntos </a:t>
            </a:r>
            <a:r>
              <a:rPr lang="es-ES" sz="1900" dirty="0"/>
              <a:t>académicos y </a:t>
            </a:r>
            <a:r>
              <a:rPr lang="es-ES" sz="1900" dirty="0" smtClean="0"/>
              <a:t>	administrativos</a:t>
            </a:r>
            <a:r>
              <a:rPr lang="es-ES" sz="1900" dirty="0"/>
              <a:t>, </a:t>
            </a:r>
            <a:r>
              <a:rPr lang="es-ES" sz="1900" dirty="0" smtClean="0"/>
              <a:t>	los </a:t>
            </a:r>
            <a:r>
              <a:rPr lang="es-ES" sz="1900" dirty="0"/>
              <a:t>cuales </a:t>
            </a:r>
            <a:r>
              <a:rPr lang="es-ES" sz="1900" dirty="0" smtClean="0"/>
              <a:t>	gestionarán </a:t>
            </a:r>
            <a:r>
              <a:rPr lang="es-ES" sz="1900" dirty="0"/>
              <a:t>ante las </a:t>
            </a:r>
            <a:r>
              <a:rPr lang="es-ES" sz="1900" dirty="0" smtClean="0"/>
              <a:t>	autoridades 	correspondientes</a:t>
            </a:r>
            <a:r>
              <a:rPr lang="es-ES" sz="1900" dirty="0"/>
              <a:t>; y </a:t>
            </a:r>
            <a:endParaRPr lang="es-ES" sz="1900" dirty="0" smtClean="0"/>
          </a:p>
          <a:p>
            <a:pPr marL="0" indent="0" algn="just">
              <a:buNone/>
            </a:pPr>
            <a:r>
              <a:rPr lang="es-ES" sz="1900" dirty="0" smtClean="0"/>
              <a:t>	X</a:t>
            </a:r>
            <a:r>
              <a:rPr lang="es-ES" sz="1900" dirty="0"/>
              <a:t>. Los alumnos deberán presentar sus observaciones de carácter </a:t>
            </a:r>
            <a:r>
              <a:rPr lang="es-ES" sz="1900" dirty="0" smtClean="0"/>
              <a:t>	técnico 	a </a:t>
            </a:r>
            <a:r>
              <a:rPr lang="es-ES" sz="1900" dirty="0"/>
              <a:t>los Consejos de los planteles o al Consejo Universitario, </a:t>
            </a:r>
            <a:r>
              <a:rPr lang="es-ES" sz="1900" dirty="0" smtClean="0"/>
              <a:t>	según 	el </a:t>
            </a:r>
            <a:r>
              <a:rPr lang="es-ES" sz="1900" dirty="0"/>
              <a:t>caso, por conducto de sus </a:t>
            </a:r>
            <a:r>
              <a:rPr lang="es-ES" sz="1900" dirty="0" smtClean="0"/>
              <a:t>representantes.</a:t>
            </a:r>
            <a:endParaRPr lang="es-ES" sz="1900" dirty="0"/>
          </a:p>
        </p:txBody>
      </p:sp>
    </p:spTree>
    <p:extLst>
      <p:ext uri="{BB962C8B-B14F-4D97-AF65-F5344CB8AC3E}">
        <p14:creationId xmlns:p14="http://schemas.microsoft.com/office/powerpoint/2010/main" val="2534371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b="1" dirty="0" smtClean="0"/>
              <a:t>Estatuto </a:t>
            </a:r>
            <a:r>
              <a:rPr lang="es-ES" b="1" dirty="0"/>
              <a:t>Universitario</a:t>
            </a:r>
            <a:endParaRPr lang="es-ES" dirty="0"/>
          </a:p>
        </p:txBody>
      </p:sp>
      <p:sp>
        <p:nvSpPr>
          <p:cNvPr id="3" name="Marcador de contenido 2"/>
          <p:cNvSpPr>
            <a:spLocks noGrp="1"/>
          </p:cNvSpPr>
          <p:nvPr>
            <p:ph idx="1"/>
          </p:nvPr>
        </p:nvSpPr>
        <p:spPr/>
        <p:txBody>
          <a:bodyPr>
            <a:normAutofit fontScale="70000" lnSpcReduction="20000"/>
          </a:bodyPr>
          <a:lstStyle/>
          <a:p>
            <a:pPr marL="0" indent="0" algn="just">
              <a:buNone/>
            </a:pPr>
            <a:r>
              <a:rPr lang="es-ES" b="1" dirty="0"/>
              <a:t>Artículo 84. </a:t>
            </a:r>
            <a:r>
              <a:rPr lang="es-ES" dirty="0"/>
              <a:t>Los miembros de la Universidad son responsables por el incumplimiento de sus obligaciones, en los términos de la Ley Orgánica, el Estatuto y los Reglamentos</a:t>
            </a:r>
            <a:r>
              <a:rPr lang="es-ES" dirty="0" smtClean="0"/>
              <a:t>.</a:t>
            </a:r>
          </a:p>
          <a:p>
            <a:pPr marL="0" indent="0" algn="just">
              <a:buNone/>
            </a:pPr>
            <a:endParaRPr lang="es-ES" dirty="0" smtClean="0"/>
          </a:p>
          <a:p>
            <a:pPr marL="0" indent="0" algn="just">
              <a:buNone/>
            </a:pPr>
            <a:r>
              <a:rPr lang="es-ES" b="1" dirty="0"/>
              <a:t>Artículo 85. </a:t>
            </a:r>
            <a:r>
              <a:rPr lang="es-ES" dirty="0"/>
              <a:t>Son casos de grave responsabilidad: </a:t>
            </a:r>
            <a:endParaRPr lang="es-ES" dirty="0" smtClean="0"/>
          </a:p>
          <a:p>
            <a:pPr marL="0" indent="0" algn="just">
              <a:buNone/>
            </a:pPr>
            <a:r>
              <a:rPr lang="es-ES" dirty="0" smtClean="0"/>
              <a:t>	I. El </a:t>
            </a:r>
            <a:r>
              <a:rPr lang="es-ES" dirty="0"/>
              <a:t>incumplimiento reiterado de los deberes que </a:t>
            </a:r>
            <a:r>
              <a:rPr lang="es-ES" dirty="0" smtClean="0"/>
              <a:t>	incumben </a:t>
            </a:r>
            <a:r>
              <a:rPr lang="es-ES" dirty="0"/>
              <a:t>al personal de la Institución; </a:t>
            </a:r>
            <a:endParaRPr lang="es-ES" dirty="0" smtClean="0"/>
          </a:p>
          <a:p>
            <a:pPr marL="0" indent="0" algn="just">
              <a:buNone/>
            </a:pPr>
            <a:r>
              <a:rPr lang="es-ES" dirty="0" smtClean="0"/>
              <a:t>	II</a:t>
            </a:r>
            <a:r>
              <a:rPr lang="es-ES" dirty="0"/>
              <a:t>. La realización de actos concretos que tiendan a </a:t>
            </a:r>
            <a:r>
              <a:rPr lang="es-ES" dirty="0" smtClean="0"/>
              <a:t>	debilitar </a:t>
            </a:r>
            <a:r>
              <a:rPr lang="es-ES" dirty="0"/>
              <a:t>los principios básicos de la Universidad, y las </a:t>
            </a:r>
            <a:r>
              <a:rPr lang="es-ES" dirty="0" smtClean="0"/>
              <a:t>	actividades </a:t>
            </a:r>
            <a:r>
              <a:rPr lang="es-ES" dirty="0"/>
              <a:t>a que se refiere el Artículo 4o. de este </a:t>
            </a:r>
            <a:r>
              <a:rPr lang="es-ES" dirty="0" smtClean="0"/>
              <a:t>	Estatuto</a:t>
            </a:r>
            <a:r>
              <a:rPr lang="es-ES" dirty="0"/>
              <a:t>; </a:t>
            </a:r>
            <a:endParaRPr lang="es-ES" dirty="0" smtClean="0"/>
          </a:p>
          <a:p>
            <a:pPr marL="0" indent="0" algn="just">
              <a:buNone/>
            </a:pPr>
            <a:r>
              <a:rPr lang="es-ES" dirty="0" smtClean="0"/>
              <a:t>	III</a:t>
            </a:r>
            <a:r>
              <a:rPr lang="es-ES" dirty="0"/>
              <a:t>. Incitar o participar en desordenes que originen la </a:t>
            </a:r>
            <a:r>
              <a:rPr lang="es-ES" dirty="0" smtClean="0"/>
              <a:t>	suspensión </a:t>
            </a:r>
            <a:r>
              <a:rPr lang="es-ES" dirty="0"/>
              <a:t>de labores o que pongan en peligro el </a:t>
            </a:r>
            <a:r>
              <a:rPr lang="es-ES" dirty="0" smtClean="0"/>
              <a:t>	prestigio </a:t>
            </a:r>
            <a:r>
              <a:rPr lang="es-ES" dirty="0"/>
              <a:t>de la Universidad;</a:t>
            </a:r>
          </a:p>
        </p:txBody>
      </p:sp>
    </p:spTree>
    <p:extLst>
      <p:ext uri="{BB962C8B-B14F-4D97-AF65-F5344CB8AC3E}">
        <p14:creationId xmlns:p14="http://schemas.microsoft.com/office/powerpoint/2010/main" val="363874036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3716</TotalTime>
  <Words>2477</Words>
  <Application>Microsoft Office PowerPoint</Application>
  <PresentationFormat>Presentación en pantalla (4:3)</PresentationFormat>
  <Paragraphs>207</Paragraphs>
  <Slides>47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47</vt:i4>
      </vt:variant>
    </vt:vector>
  </HeadingPairs>
  <TitlesOfParts>
    <vt:vector size="50" baseType="lpstr">
      <vt:lpstr>Arial</vt:lpstr>
      <vt:lpstr>Calibri</vt:lpstr>
      <vt:lpstr>Tema de Office</vt:lpstr>
      <vt:lpstr>Presentación de PowerPoint</vt:lpstr>
      <vt:lpstr>CURSO DE INDUCCIÓN 2020</vt:lpstr>
      <vt:lpstr>Presentación de PowerPoint</vt:lpstr>
      <vt:lpstr>Presentación de PowerPoint</vt:lpstr>
      <vt:lpstr>  Estatuto Universitario </vt:lpstr>
      <vt:lpstr> Estatuto Universitario</vt:lpstr>
      <vt:lpstr> Estatuto Universitario</vt:lpstr>
      <vt:lpstr> Estatuto Universitario</vt:lpstr>
      <vt:lpstr> Estatuto Universitario</vt:lpstr>
      <vt:lpstr> Estatuto Universitario</vt:lpstr>
      <vt:lpstr> Estatuto Universitario</vt:lpstr>
      <vt:lpstr> Ley Orgánica de la UMSNH</vt:lpstr>
      <vt:lpstr> Ley Orgánica de la UMSNH</vt:lpstr>
      <vt:lpstr> Reglamento General de la División del Bachillerato</vt:lpstr>
      <vt:lpstr> Reglamento General de la División del Bachillerato</vt:lpstr>
      <vt:lpstr> Reglamento General de la División del Bachillerato</vt:lpstr>
      <vt:lpstr> Reglamento General de la División del Bachillerato</vt:lpstr>
      <vt:lpstr> Reglamento General de la División del Bachillerato</vt:lpstr>
      <vt:lpstr> Reglamento General de la División del Bachillerato</vt:lpstr>
      <vt:lpstr> Reglamento General de la División del Bachillerato</vt:lpstr>
      <vt:lpstr> Reglamento General de la División del Bachillerato</vt:lpstr>
      <vt:lpstr> Reglamento General de la División del Bachillerato</vt:lpstr>
      <vt:lpstr> Reglamento General de la División del Bachillerato</vt:lpstr>
      <vt:lpstr> Reglamento General de la División del Bachillerato</vt:lpstr>
      <vt:lpstr> Reglamento General de la División del Bachillerato</vt:lpstr>
      <vt:lpstr> Reglamento General de la División del Bachillerato</vt:lpstr>
      <vt:lpstr> Reglamento General de la División del Bachillerato</vt:lpstr>
      <vt:lpstr> Reglamento General de la División del Bachillerato</vt:lpstr>
      <vt:lpstr> Reglamento General de la División del Bachillerato</vt:lpstr>
      <vt:lpstr> Reglamento General de la División del Bachillerato</vt:lpstr>
      <vt:lpstr> Reglamento General de la División del Bachillerato</vt:lpstr>
      <vt:lpstr> Reglamento General de la División del Bachillerato</vt:lpstr>
      <vt:lpstr> Reglamento General de la División del Bachillerato</vt:lpstr>
      <vt:lpstr> Reglamento General de Exámenes</vt:lpstr>
      <vt:lpstr> Reglamento General de Exámenes</vt:lpstr>
      <vt:lpstr> Reglamento General de Exámenes</vt:lpstr>
      <vt:lpstr> Reglamento General de Exámenes</vt:lpstr>
      <vt:lpstr> Reglamento General de Exámenes</vt:lpstr>
      <vt:lpstr> Reglamento General de Exámenes</vt:lpstr>
      <vt:lpstr> Reglamento General de Exámenes</vt:lpstr>
      <vt:lpstr> Reglamento General de Exámenes</vt:lpstr>
      <vt:lpstr> Reglamento General de Exámenes</vt:lpstr>
      <vt:lpstr> Reglamento General de Exámenes</vt:lpstr>
      <vt:lpstr> Reglamento General de Exámenes</vt:lpstr>
      <vt:lpstr> Reglamento General de Exámenes</vt:lpstr>
      <vt:lpstr> Reglamento General de Exámenes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la propuesta a los Sindicatos Universitarios, para garantizar la viabilidad del actual sistema de Jubilaciones y Pensiones”</dc:title>
  <dc:creator>Moon</dc:creator>
  <cp:lastModifiedBy>M.D. MIGUEL A. H.</cp:lastModifiedBy>
  <cp:revision>429</cp:revision>
  <dcterms:created xsi:type="dcterms:W3CDTF">2019-08-13T02:07:17Z</dcterms:created>
  <dcterms:modified xsi:type="dcterms:W3CDTF">2020-08-05T03:22:56Z</dcterms:modified>
</cp:coreProperties>
</file>